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57" r:id="rId3"/>
    <p:sldId id="258" r:id="rId4"/>
    <p:sldId id="259" r:id="rId5"/>
    <p:sldId id="260" r:id="rId6"/>
    <p:sldId id="273" r:id="rId7"/>
    <p:sldId id="262" r:id="rId8"/>
    <p:sldId id="263" r:id="rId9"/>
    <p:sldId id="266" r:id="rId10"/>
    <p:sldId id="265" r:id="rId11"/>
    <p:sldId id="261" r:id="rId12"/>
    <p:sldId id="270" r:id="rId13"/>
    <p:sldId id="267" r:id="rId14"/>
    <p:sldId id="274" r:id="rId15"/>
    <p:sldId id="269" r:id="rId16"/>
    <p:sldId id="275"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244681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345724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E0388C-EBA7-4E8B-92B3-3E11288E7D1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507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618872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E0388C-EBA7-4E8B-92B3-3E11288E7D1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4443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922003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369657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418097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128408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CAFC07-2E30-4AF6-BF4C-C98B0DA21E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144664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101508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CAFC07-2E30-4AF6-BF4C-C98B0DA21E14}"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229081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CAFC07-2E30-4AF6-BF4C-C98B0DA21E14}"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362596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AFC07-2E30-4AF6-BF4C-C98B0DA21E14}"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67783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260182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CAFC07-2E30-4AF6-BF4C-C98B0DA21E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E0388C-EBA7-4E8B-92B3-3E11288E7D14}" type="slidenum">
              <a:rPr lang="en-US" smtClean="0"/>
              <a:t>‹#›</a:t>
            </a:fld>
            <a:endParaRPr lang="en-US"/>
          </a:p>
        </p:txBody>
      </p:sp>
    </p:spTree>
    <p:extLst>
      <p:ext uri="{BB962C8B-B14F-4D97-AF65-F5344CB8AC3E}">
        <p14:creationId xmlns:p14="http://schemas.microsoft.com/office/powerpoint/2010/main" val="377818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CAFC07-2E30-4AF6-BF4C-C98B0DA21E14}" type="datetimeFigureOut">
              <a:rPr lang="en-US" smtClean="0"/>
              <a:t>5/27/2020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E0388C-EBA7-4E8B-92B3-3E11288E7D14}" type="slidenum">
              <a:rPr lang="en-US" smtClean="0"/>
              <a:t>‹#›</a:t>
            </a:fld>
            <a:endParaRPr lang="en-US"/>
          </a:p>
        </p:txBody>
      </p:sp>
    </p:spTree>
    <p:extLst>
      <p:ext uri="{BB962C8B-B14F-4D97-AF65-F5344CB8AC3E}">
        <p14:creationId xmlns:p14="http://schemas.microsoft.com/office/powerpoint/2010/main" val="228759868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edconnect.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ssc.nasa.gov/gra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0" y="2106430"/>
            <a:ext cx="9144000" cy="2387600"/>
          </a:xfrm>
        </p:spPr>
        <p:txBody>
          <a:bodyPr>
            <a:normAutofit fontScale="90000"/>
          </a:bodyPr>
          <a:lstStyle/>
          <a:p>
            <a:pPr algn="ctr"/>
            <a:r>
              <a:rPr lang="en-US" sz="5000" dirty="0"/>
              <a:t>Research Administration Forum</a:t>
            </a:r>
            <a:br>
              <a:rPr lang="en-US" sz="5000" dirty="0"/>
            </a:br>
            <a:r>
              <a:rPr lang="en-US" sz="5000" dirty="0"/>
              <a:t>May 28, 2020</a:t>
            </a:r>
            <a:br>
              <a:rPr lang="en-US" sz="5000" dirty="0"/>
            </a:br>
            <a:r>
              <a:rPr lang="en-US" sz="5000" b="1" u="sng" dirty="0"/>
              <a:t>FEDERAL AGENCY UPDATES</a:t>
            </a:r>
            <a:r>
              <a:rPr lang="en-US" dirty="0"/>
              <a:t/>
            </a:r>
            <a:br>
              <a:rPr lang="en-US" dirty="0"/>
            </a:br>
            <a:endParaRPr lang="en-US" dirty="0"/>
          </a:p>
        </p:txBody>
      </p:sp>
      <p:sp>
        <p:nvSpPr>
          <p:cNvPr id="3" name="Subtitle 2"/>
          <p:cNvSpPr>
            <a:spLocks noGrp="1"/>
          </p:cNvSpPr>
          <p:nvPr>
            <p:ph type="subTitle" idx="1"/>
          </p:nvPr>
        </p:nvSpPr>
        <p:spPr>
          <a:xfrm>
            <a:off x="1706880" y="4290015"/>
            <a:ext cx="9144000" cy="1655762"/>
          </a:xfrm>
        </p:spPr>
        <p:txBody>
          <a:bodyPr>
            <a:normAutofit lnSpcReduction="10000"/>
          </a:bodyPr>
          <a:lstStyle/>
          <a:p>
            <a:pPr algn="ctr"/>
            <a:r>
              <a:rPr lang="en-US" sz="3000" dirty="0"/>
              <a:t>Richard Seligman</a:t>
            </a:r>
          </a:p>
          <a:p>
            <a:pPr algn="ctr"/>
            <a:r>
              <a:rPr lang="en-US" sz="3000" dirty="0"/>
              <a:t>Associate Vice President</a:t>
            </a:r>
          </a:p>
          <a:p>
            <a:pPr algn="ctr"/>
            <a:r>
              <a:rPr lang="en-US" sz="3000" dirty="0"/>
              <a:t>Research Administration</a:t>
            </a:r>
          </a:p>
        </p:txBody>
      </p:sp>
    </p:spTree>
    <p:extLst>
      <p:ext uri="{BB962C8B-B14F-4D97-AF65-F5344CB8AC3E}">
        <p14:creationId xmlns:p14="http://schemas.microsoft.com/office/powerpoint/2010/main" val="397952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(NIH Continued)</a:t>
            </a:r>
            <a:r>
              <a:rPr lang="en-US" dirty="0"/>
              <a:t/>
            </a:r>
            <a:br>
              <a:rPr lang="en-US" dirty="0"/>
            </a:br>
            <a:endParaRPr lang="en-US" dirty="0"/>
          </a:p>
        </p:txBody>
      </p:sp>
      <p:sp>
        <p:nvSpPr>
          <p:cNvPr id="3" name="Content Placeholder 2"/>
          <p:cNvSpPr>
            <a:spLocks noGrp="1"/>
          </p:cNvSpPr>
          <p:nvPr>
            <p:ph idx="1"/>
          </p:nvPr>
        </p:nvSpPr>
        <p:spPr>
          <a:xfrm>
            <a:off x="2589212" y="1905000"/>
            <a:ext cx="8915400" cy="4739640"/>
          </a:xfrm>
        </p:spPr>
        <p:txBody>
          <a:bodyPr>
            <a:normAutofit/>
          </a:bodyPr>
          <a:lstStyle/>
          <a:p>
            <a:pPr lvl="0"/>
            <a:r>
              <a:rPr lang="en-US" sz="2400" dirty="0"/>
              <a:t>NIH is collaborating with NSF to harmonize the requirements for Other Support (NSF calls this Current and Pending Support</a:t>
            </a:r>
            <a:r>
              <a:rPr lang="en-US" sz="2400" dirty="0" smtClean="0"/>
              <a:t>).</a:t>
            </a:r>
            <a:endParaRPr lang="en-US" sz="2400" dirty="0"/>
          </a:p>
          <a:p>
            <a:pPr lvl="0"/>
            <a:r>
              <a:rPr lang="en-US" sz="2400" dirty="0"/>
              <a:t>NIH will revise the Grants Policy Statement to clarify the requirements for reporting Other Support and </a:t>
            </a:r>
            <a:r>
              <a:rPr lang="en-US" sz="2400" dirty="0" smtClean="0"/>
              <a:t>Biological Sketch </a:t>
            </a:r>
            <a:r>
              <a:rPr lang="en-US" sz="2400" dirty="0"/>
              <a:t>Forms</a:t>
            </a:r>
            <a:r>
              <a:rPr lang="en-US" sz="2400" dirty="0" smtClean="0"/>
              <a:t>.</a:t>
            </a:r>
            <a:endParaRPr lang="en-US" sz="2400" dirty="0"/>
          </a:p>
          <a:p>
            <a:pPr marL="0" indent="0">
              <a:buNone/>
            </a:pPr>
            <a:r>
              <a:rPr lang="en-US" sz="2400" dirty="0" smtClean="0"/>
              <a:t>Upcoming </a:t>
            </a:r>
            <a:r>
              <a:rPr lang="en-US" sz="2400" dirty="0"/>
              <a:t>NIH Initiative:  Elimination of the Quarterly Cash Transaction </a:t>
            </a:r>
            <a:r>
              <a:rPr lang="en-US" sz="2400" dirty="0" smtClean="0"/>
              <a:t>Report.</a:t>
            </a:r>
            <a:endParaRPr lang="en-US" sz="2400" dirty="0"/>
          </a:p>
          <a:p>
            <a:pPr marL="0" indent="0">
              <a:buNone/>
            </a:pPr>
            <a:r>
              <a:rPr lang="en-US" sz="2400" dirty="0" smtClean="0"/>
              <a:t>This </a:t>
            </a:r>
            <a:r>
              <a:rPr lang="en-US" sz="2400" dirty="0"/>
              <a:t>will provide a significant reduction in administrative burden for Post Award Administration.  </a:t>
            </a:r>
          </a:p>
          <a:p>
            <a:pPr marL="0" indent="0">
              <a:buNone/>
            </a:pPr>
            <a:r>
              <a:rPr lang="en-US" sz="2400" dirty="0"/>
              <a:t>BUT IT’S NOT HERE YET!	</a:t>
            </a:r>
          </a:p>
          <a:p>
            <a:endParaRPr lang="en-US" dirty="0"/>
          </a:p>
        </p:txBody>
      </p:sp>
    </p:spTree>
    <p:extLst>
      <p:ext uri="{BB962C8B-B14F-4D97-AF65-F5344CB8AC3E}">
        <p14:creationId xmlns:p14="http://schemas.microsoft.com/office/powerpoint/2010/main" val="278177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373047"/>
            <a:ext cx="8911687" cy="1280890"/>
          </a:xfrm>
        </p:spPr>
        <p:txBody>
          <a:bodyPr/>
          <a:lstStyle/>
          <a:p>
            <a:pPr algn="ctr"/>
            <a:r>
              <a:rPr lang="en-US" b="1" u="sng" dirty="0"/>
              <a:t>National Science Foundation (NSF)</a:t>
            </a:r>
            <a:r>
              <a:rPr lang="en-US" dirty="0"/>
              <a:t/>
            </a:r>
            <a:br>
              <a:rPr lang="en-US" dirty="0"/>
            </a:br>
            <a:endParaRPr lang="en-US" dirty="0"/>
          </a:p>
        </p:txBody>
      </p:sp>
      <p:sp>
        <p:nvSpPr>
          <p:cNvPr id="3" name="Content Placeholder 2"/>
          <p:cNvSpPr>
            <a:spLocks noGrp="1"/>
          </p:cNvSpPr>
          <p:nvPr>
            <p:ph idx="1"/>
          </p:nvPr>
        </p:nvSpPr>
        <p:spPr>
          <a:xfrm>
            <a:off x="3198813" y="3263258"/>
            <a:ext cx="8915400" cy="3777622"/>
          </a:xfrm>
        </p:spPr>
        <p:txBody>
          <a:bodyPr>
            <a:normAutofit/>
          </a:bodyPr>
          <a:lstStyle/>
          <a:p>
            <a:pPr marL="0" indent="0">
              <a:buNone/>
            </a:pPr>
            <a:r>
              <a:rPr lang="en-US" sz="3000" dirty="0"/>
              <a:t>Significant Change in the 2020 PAPPG </a:t>
            </a:r>
            <a:r>
              <a:rPr lang="en-US" sz="3000" dirty="0" smtClean="0"/>
              <a:t>Implementation</a:t>
            </a:r>
            <a:endParaRPr lang="en-US" sz="3000" dirty="0"/>
          </a:p>
        </p:txBody>
      </p:sp>
    </p:spTree>
    <p:extLst>
      <p:ext uri="{BB962C8B-B14F-4D97-AF65-F5344CB8AC3E}">
        <p14:creationId xmlns:p14="http://schemas.microsoft.com/office/powerpoint/2010/main" val="1402054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9270" y="304800"/>
            <a:ext cx="10998924" cy="6553200"/>
          </a:xfrm>
          <a:prstGeom prst="rect">
            <a:avLst/>
          </a:prstGeom>
          <a:blipFill>
            <a:blip r:embed="rId2" cstate="print"/>
            <a:stretch>
              <a:fillRect/>
            </a:stretch>
          </a:blipFill>
        </p:spPr>
        <p:txBody>
          <a:bodyPr wrap="square" lIns="0" tIns="0" rIns="0" bIns="0" rtlCol="0"/>
          <a:lstStyle/>
          <a:p>
            <a:endParaRPr sz="1588"/>
          </a:p>
        </p:txBody>
      </p:sp>
      <p:sp>
        <p:nvSpPr>
          <p:cNvPr id="3" name="object 3"/>
          <p:cNvSpPr txBox="1"/>
          <p:nvPr/>
        </p:nvSpPr>
        <p:spPr>
          <a:xfrm>
            <a:off x="1944287" y="2574298"/>
            <a:ext cx="282129" cy="2793626"/>
          </a:xfrm>
          <a:prstGeom prst="rect">
            <a:avLst/>
          </a:prstGeom>
        </p:spPr>
        <p:txBody>
          <a:bodyPr vert="vert270" wrap="square" lIns="0" tIns="0" rIns="0" bIns="0" rtlCol="0">
            <a:spAutoFit/>
          </a:bodyPr>
          <a:lstStyle/>
          <a:p>
            <a:pPr marL="11206">
              <a:lnSpc>
                <a:spcPts val="2202"/>
              </a:lnSpc>
            </a:pPr>
            <a:r>
              <a:rPr sz="1941" spc="-31" dirty="0">
                <a:solidFill>
                  <a:srgbClr val="FFFFFF"/>
                </a:solidFill>
                <a:latin typeface="Times New Roman"/>
                <a:cs typeface="Times New Roman"/>
              </a:rPr>
              <a:t>National </a:t>
            </a:r>
            <a:r>
              <a:rPr sz="1941" spc="-66" dirty="0">
                <a:solidFill>
                  <a:srgbClr val="FFFFFF"/>
                </a:solidFill>
                <a:latin typeface="Times New Roman"/>
                <a:cs typeface="Times New Roman"/>
              </a:rPr>
              <a:t>Science</a:t>
            </a:r>
            <a:r>
              <a:rPr sz="1941" spc="31" dirty="0">
                <a:solidFill>
                  <a:srgbClr val="FFFFFF"/>
                </a:solidFill>
                <a:latin typeface="Times New Roman"/>
                <a:cs typeface="Times New Roman"/>
              </a:rPr>
              <a:t> </a:t>
            </a:r>
            <a:r>
              <a:rPr sz="1941" spc="-13" dirty="0">
                <a:solidFill>
                  <a:srgbClr val="FFFFFF"/>
                </a:solidFill>
                <a:latin typeface="Times New Roman"/>
                <a:cs typeface="Times New Roman"/>
              </a:rPr>
              <a:t>Foundation</a:t>
            </a:r>
            <a:endParaRPr sz="1941" dirty="0">
              <a:latin typeface="Times New Roman"/>
              <a:cs typeface="Times New Roman"/>
            </a:endParaRPr>
          </a:p>
        </p:txBody>
      </p:sp>
      <p:sp>
        <p:nvSpPr>
          <p:cNvPr id="4" name="object 4"/>
          <p:cNvSpPr txBox="1">
            <a:spLocks noGrp="1"/>
          </p:cNvSpPr>
          <p:nvPr>
            <p:ph type="title"/>
          </p:nvPr>
        </p:nvSpPr>
        <p:spPr>
          <a:xfrm>
            <a:off x="2585233" y="655013"/>
            <a:ext cx="6602506" cy="1119311"/>
          </a:xfrm>
          <a:prstGeom prst="rect">
            <a:avLst/>
          </a:prstGeom>
        </p:spPr>
        <p:txBody>
          <a:bodyPr vert="horz" wrap="square" lIns="0" tIns="11206" rIns="0" bIns="0" rtlCol="0" anchor="t">
            <a:spAutoFit/>
          </a:bodyPr>
          <a:lstStyle/>
          <a:p>
            <a:pPr marL="11206" algn="ctr">
              <a:spcBef>
                <a:spcPts val="88"/>
              </a:spcBef>
            </a:pPr>
            <a:r>
              <a:rPr b="1" u="sng" spc="194" dirty="0"/>
              <a:t>PAPPG </a:t>
            </a:r>
            <a:r>
              <a:rPr b="1" u="sng" spc="132" dirty="0"/>
              <a:t>(NSF </a:t>
            </a:r>
            <a:r>
              <a:rPr b="1" u="sng" spc="106" dirty="0"/>
              <a:t>20-1)</a:t>
            </a:r>
            <a:r>
              <a:rPr b="1" u="sng" spc="-124" dirty="0"/>
              <a:t> </a:t>
            </a:r>
            <a:r>
              <a:rPr b="1" u="sng" spc="234" dirty="0"/>
              <a:t>Implementation</a:t>
            </a:r>
          </a:p>
        </p:txBody>
      </p:sp>
      <p:sp>
        <p:nvSpPr>
          <p:cNvPr id="5" name="object 5"/>
          <p:cNvSpPr txBox="1"/>
          <p:nvPr/>
        </p:nvSpPr>
        <p:spPr>
          <a:xfrm>
            <a:off x="2686264" y="2313761"/>
            <a:ext cx="8373622" cy="2954505"/>
          </a:xfrm>
          <a:prstGeom prst="rect">
            <a:avLst/>
          </a:prstGeom>
        </p:spPr>
        <p:txBody>
          <a:bodyPr vert="horz" wrap="square" lIns="0" tIns="10646" rIns="0" bIns="0" rtlCol="0">
            <a:spAutoFit/>
          </a:bodyPr>
          <a:lstStyle/>
          <a:p>
            <a:pPr marL="414640" marR="4483" indent="-403433">
              <a:spcBef>
                <a:spcPts val="84"/>
              </a:spcBef>
              <a:buClr>
                <a:srgbClr val="0070BF"/>
              </a:buClr>
              <a:buSzPct val="125000"/>
              <a:buChar char="•"/>
              <a:tabLst>
                <a:tab pos="414640" algn="l"/>
                <a:tab pos="415199" algn="l"/>
              </a:tabLst>
            </a:pPr>
            <a:r>
              <a:rPr sz="2471" spc="132" dirty="0">
                <a:latin typeface="Times New Roman"/>
                <a:cs typeface="Times New Roman"/>
              </a:rPr>
              <a:t>NSF </a:t>
            </a:r>
            <a:r>
              <a:rPr sz="2471" spc="62" dirty="0">
                <a:latin typeface="Times New Roman"/>
                <a:cs typeface="Times New Roman"/>
              </a:rPr>
              <a:t>is </a:t>
            </a:r>
            <a:r>
              <a:rPr sz="2471" spc="84" dirty="0">
                <a:latin typeface="Times New Roman"/>
                <a:cs typeface="Times New Roman"/>
              </a:rPr>
              <a:t>delaying implementation </a:t>
            </a:r>
            <a:r>
              <a:rPr sz="2471" spc="-13" dirty="0">
                <a:latin typeface="Times New Roman"/>
                <a:cs typeface="Times New Roman"/>
              </a:rPr>
              <a:t>of </a:t>
            </a:r>
            <a:r>
              <a:rPr sz="2471" spc="128" dirty="0">
                <a:latin typeface="Times New Roman"/>
                <a:cs typeface="Times New Roman"/>
              </a:rPr>
              <a:t>the </a:t>
            </a:r>
            <a:r>
              <a:rPr sz="2471" spc="119" dirty="0">
                <a:latin typeface="Times New Roman"/>
                <a:cs typeface="Times New Roman"/>
              </a:rPr>
              <a:t>PAPPG  </a:t>
            </a:r>
            <a:r>
              <a:rPr sz="2471" spc="110" dirty="0">
                <a:latin typeface="Times New Roman"/>
                <a:cs typeface="Times New Roman"/>
              </a:rPr>
              <a:t>requirement </a:t>
            </a:r>
            <a:r>
              <a:rPr sz="2471" spc="66" dirty="0">
                <a:latin typeface="Times New Roman"/>
                <a:cs typeface="Times New Roman"/>
              </a:rPr>
              <a:t>to </a:t>
            </a:r>
            <a:r>
              <a:rPr sz="2471" spc="229" dirty="0">
                <a:latin typeface="Times New Roman"/>
                <a:cs typeface="Times New Roman"/>
              </a:rPr>
              <a:t>use </a:t>
            </a:r>
            <a:r>
              <a:rPr sz="2471" spc="119" dirty="0">
                <a:latin typeface="Times New Roman"/>
                <a:cs typeface="Times New Roman"/>
              </a:rPr>
              <a:t>NSF-approved </a:t>
            </a:r>
            <a:r>
              <a:rPr sz="2471" spc="93" dirty="0">
                <a:latin typeface="Times New Roman"/>
                <a:cs typeface="Times New Roman"/>
              </a:rPr>
              <a:t>formats </a:t>
            </a:r>
            <a:r>
              <a:rPr sz="2471" dirty="0">
                <a:latin typeface="Times New Roman"/>
                <a:cs typeface="Times New Roman"/>
              </a:rPr>
              <a:t>for  </a:t>
            </a:r>
            <a:r>
              <a:rPr sz="2471" spc="137" dirty="0">
                <a:latin typeface="Times New Roman"/>
                <a:cs typeface="Times New Roman"/>
              </a:rPr>
              <a:t>the </a:t>
            </a:r>
            <a:r>
              <a:rPr sz="2471" spc="79" dirty="0">
                <a:latin typeface="Times New Roman"/>
                <a:cs typeface="Times New Roman"/>
              </a:rPr>
              <a:t>biographical </a:t>
            </a:r>
            <a:r>
              <a:rPr sz="2471" spc="137" dirty="0">
                <a:latin typeface="Times New Roman"/>
                <a:cs typeface="Times New Roman"/>
              </a:rPr>
              <a:t>sketch </a:t>
            </a:r>
            <a:r>
              <a:rPr sz="2471" spc="185" dirty="0">
                <a:latin typeface="Times New Roman"/>
                <a:cs typeface="Times New Roman"/>
              </a:rPr>
              <a:t>and </a:t>
            </a:r>
            <a:r>
              <a:rPr sz="2471" spc="97" dirty="0">
                <a:latin typeface="Times New Roman"/>
                <a:cs typeface="Times New Roman"/>
              </a:rPr>
              <a:t>current </a:t>
            </a:r>
            <a:r>
              <a:rPr sz="2471" spc="176" dirty="0">
                <a:latin typeface="Times New Roman"/>
                <a:cs typeface="Times New Roman"/>
              </a:rPr>
              <a:t>and  </a:t>
            </a:r>
            <a:r>
              <a:rPr sz="2471" spc="115" dirty="0">
                <a:latin typeface="Times New Roman"/>
                <a:cs typeface="Times New Roman"/>
              </a:rPr>
              <a:t>pending</a:t>
            </a:r>
            <a:r>
              <a:rPr sz="2471" spc="75" dirty="0">
                <a:latin typeface="Times New Roman"/>
                <a:cs typeface="Times New Roman"/>
              </a:rPr>
              <a:t> </a:t>
            </a:r>
            <a:r>
              <a:rPr sz="2471" spc="110" dirty="0">
                <a:latin typeface="Times New Roman"/>
                <a:cs typeface="Times New Roman"/>
              </a:rPr>
              <a:t>support.</a:t>
            </a:r>
            <a:endParaRPr sz="2471" dirty="0">
              <a:latin typeface="Times New Roman"/>
              <a:cs typeface="Times New Roman"/>
            </a:endParaRPr>
          </a:p>
          <a:p>
            <a:pPr marL="414640" marR="600667" indent="-403433">
              <a:spcBef>
                <a:spcPts val="1059"/>
              </a:spcBef>
              <a:buClr>
                <a:srgbClr val="0070BF"/>
              </a:buClr>
              <a:buSzPct val="125000"/>
              <a:buChar char="•"/>
              <a:tabLst>
                <a:tab pos="414640" algn="l"/>
                <a:tab pos="415199" algn="l"/>
              </a:tabLst>
            </a:pPr>
            <a:r>
              <a:rPr sz="2471" spc="124" dirty="0">
                <a:latin typeface="Times New Roman"/>
                <a:cs typeface="Times New Roman"/>
              </a:rPr>
              <a:t>NSF-approved </a:t>
            </a:r>
            <a:r>
              <a:rPr sz="2471" spc="93" dirty="0">
                <a:latin typeface="Times New Roman"/>
                <a:cs typeface="Times New Roman"/>
              </a:rPr>
              <a:t>formats </a:t>
            </a:r>
            <a:r>
              <a:rPr sz="2471" spc="-106" dirty="0">
                <a:latin typeface="Times New Roman"/>
                <a:cs typeface="Times New Roman"/>
              </a:rPr>
              <a:t>will </a:t>
            </a:r>
            <a:r>
              <a:rPr sz="2471" spc="207" dirty="0">
                <a:latin typeface="Times New Roman"/>
                <a:cs typeface="Times New Roman"/>
              </a:rPr>
              <a:t>be </a:t>
            </a:r>
            <a:r>
              <a:rPr sz="2471" spc="106" dirty="0">
                <a:latin typeface="Times New Roman"/>
                <a:cs typeface="Times New Roman"/>
              </a:rPr>
              <a:t>required </a:t>
            </a:r>
            <a:r>
              <a:rPr sz="2471" dirty="0">
                <a:latin typeface="Times New Roman"/>
                <a:cs typeface="Times New Roman"/>
              </a:rPr>
              <a:t>for  </a:t>
            </a:r>
            <a:r>
              <a:rPr sz="2471" spc="137" dirty="0">
                <a:latin typeface="Times New Roman"/>
                <a:cs typeface="Times New Roman"/>
              </a:rPr>
              <a:t>proposals </a:t>
            </a:r>
            <a:r>
              <a:rPr sz="2471" spc="106" dirty="0">
                <a:latin typeface="Times New Roman"/>
                <a:cs typeface="Times New Roman"/>
              </a:rPr>
              <a:t>submitted </a:t>
            </a:r>
            <a:r>
              <a:rPr sz="2471" spc="71" dirty="0">
                <a:latin typeface="Times New Roman"/>
                <a:cs typeface="Times New Roman"/>
              </a:rPr>
              <a:t>or </a:t>
            </a:r>
            <a:r>
              <a:rPr sz="2471" spc="150" dirty="0">
                <a:latin typeface="Times New Roman"/>
                <a:cs typeface="Times New Roman"/>
              </a:rPr>
              <a:t>due, </a:t>
            </a:r>
            <a:r>
              <a:rPr sz="2471" spc="137" dirty="0">
                <a:latin typeface="Times New Roman"/>
                <a:cs typeface="Times New Roman"/>
              </a:rPr>
              <a:t>on </a:t>
            </a:r>
            <a:r>
              <a:rPr sz="2471" spc="57" dirty="0">
                <a:latin typeface="Times New Roman"/>
                <a:cs typeface="Times New Roman"/>
              </a:rPr>
              <a:t>or </a:t>
            </a:r>
            <a:r>
              <a:rPr sz="2471" spc="79" dirty="0">
                <a:latin typeface="Times New Roman"/>
                <a:cs typeface="Times New Roman"/>
              </a:rPr>
              <a:t>after  </a:t>
            </a:r>
            <a:r>
              <a:rPr sz="2471" spc="115" dirty="0">
                <a:latin typeface="Times New Roman"/>
                <a:cs typeface="Times New Roman"/>
              </a:rPr>
              <a:t>October </a:t>
            </a:r>
            <a:r>
              <a:rPr sz="2471" spc="88" dirty="0">
                <a:latin typeface="Times New Roman"/>
                <a:cs typeface="Times New Roman"/>
              </a:rPr>
              <a:t>1,</a:t>
            </a:r>
            <a:r>
              <a:rPr sz="2471" spc="49" dirty="0">
                <a:latin typeface="Times New Roman"/>
                <a:cs typeface="Times New Roman"/>
              </a:rPr>
              <a:t> </a:t>
            </a:r>
            <a:r>
              <a:rPr sz="2471" spc="124" dirty="0">
                <a:latin typeface="Times New Roman"/>
                <a:cs typeface="Times New Roman"/>
              </a:rPr>
              <a:t>2020.</a:t>
            </a:r>
            <a:endParaRPr sz="2471" dirty="0">
              <a:latin typeface="Times New Roman"/>
              <a:cs typeface="Times New Roman"/>
            </a:endParaRPr>
          </a:p>
          <a:p>
            <a:pPr marL="414640" marR="23534" indent="-403433">
              <a:spcBef>
                <a:spcPts val="1059"/>
              </a:spcBef>
              <a:buClr>
                <a:srgbClr val="0070BF"/>
              </a:buClr>
              <a:buSzPct val="125000"/>
              <a:buChar char="•"/>
              <a:tabLst>
                <a:tab pos="414640" algn="l"/>
                <a:tab pos="415199" algn="l"/>
              </a:tabLst>
            </a:pPr>
            <a:r>
              <a:rPr sz="2471" spc="-141" dirty="0">
                <a:latin typeface="Times New Roman"/>
                <a:cs typeface="Times New Roman"/>
              </a:rPr>
              <a:t>All </a:t>
            </a:r>
            <a:r>
              <a:rPr sz="2471" spc="106" dirty="0">
                <a:latin typeface="Times New Roman"/>
                <a:cs typeface="Times New Roman"/>
              </a:rPr>
              <a:t>other </a:t>
            </a:r>
            <a:r>
              <a:rPr sz="2471" spc="115" dirty="0">
                <a:latin typeface="Times New Roman"/>
                <a:cs typeface="Times New Roman"/>
              </a:rPr>
              <a:t>PAPPG </a:t>
            </a:r>
            <a:r>
              <a:rPr sz="2471" spc="194" dirty="0">
                <a:latin typeface="Times New Roman"/>
                <a:cs typeface="Times New Roman"/>
              </a:rPr>
              <a:t>changes </a:t>
            </a:r>
            <a:r>
              <a:rPr sz="2471" spc="-106" dirty="0">
                <a:latin typeface="Times New Roman"/>
                <a:cs typeface="Times New Roman"/>
              </a:rPr>
              <a:t>will </a:t>
            </a:r>
            <a:r>
              <a:rPr sz="2471" spc="207" dirty="0">
                <a:latin typeface="Times New Roman"/>
                <a:cs typeface="Times New Roman"/>
              </a:rPr>
              <a:t>be </a:t>
            </a:r>
            <a:r>
              <a:rPr sz="2471" spc="110" dirty="0">
                <a:latin typeface="Times New Roman"/>
                <a:cs typeface="Times New Roman"/>
              </a:rPr>
              <a:t>implemented  </a:t>
            </a:r>
            <a:r>
              <a:rPr sz="2471" spc="207" dirty="0">
                <a:latin typeface="Times New Roman"/>
                <a:cs typeface="Times New Roman"/>
              </a:rPr>
              <a:t>June </a:t>
            </a:r>
            <a:r>
              <a:rPr sz="2471" spc="88" dirty="0">
                <a:latin typeface="Times New Roman"/>
                <a:cs typeface="Times New Roman"/>
              </a:rPr>
              <a:t>1,</a:t>
            </a:r>
            <a:r>
              <a:rPr sz="2471" spc="-53" dirty="0">
                <a:latin typeface="Times New Roman"/>
                <a:cs typeface="Times New Roman"/>
              </a:rPr>
              <a:t> </a:t>
            </a:r>
            <a:r>
              <a:rPr sz="2471" spc="132" dirty="0">
                <a:latin typeface="Times New Roman"/>
                <a:cs typeface="Times New Roman"/>
              </a:rPr>
              <a:t>2020</a:t>
            </a:r>
            <a:endParaRPr sz="2471" dirty="0">
              <a:latin typeface="Times New Roman"/>
              <a:cs typeface="Times New Roman"/>
            </a:endParaRPr>
          </a:p>
        </p:txBody>
      </p:sp>
    </p:spTree>
    <p:extLst>
      <p:ext uri="{BB962C8B-B14F-4D97-AF65-F5344CB8AC3E}">
        <p14:creationId xmlns:p14="http://schemas.microsoft.com/office/powerpoint/2010/main" val="1107991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579" y="853440"/>
            <a:ext cx="8911687" cy="1280890"/>
          </a:xfrm>
        </p:spPr>
        <p:txBody>
          <a:bodyPr/>
          <a:lstStyle/>
          <a:p>
            <a:pPr algn="ctr"/>
            <a:r>
              <a:rPr lang="en-US" b="1" u="sng" dirty="0" smtClean="0"/>
              <a:t>NSF (continued</a:t>
            </a:r>
            <a:r>
              <a:rPr lang="en-US" b="1" u="sng" dirty="0"/>
              <a:t>)</a:t>
            </a:r>
            <a:r>
              <a:rPr lang="en-US" dirty="0"/>
              <a:t/>
            </a:r>
            <a:br>
              <a:rPr lang="en-US" dirty="0"/>
            </a:br>
            <a:endParaRPr lang="en-US" dirty="0"/>
          </a:p>
        </p:txBody>
      </p:sp>
      <p:sp>
        <p:nvSpPr>
          <p:cNvPr id="3" name="Content Placeholder 2"/>
          <p:cNvSpPr>
            <a:spLocks noGrp="1"/>
          </p:cNvSpPr>
          <p:nvPr>
            <p:ph idx="1"/>
          </p:nvPr>
        </p:nvSpPr>
        <p:spPr>
          <a:xfrm>
            <a:off x="2300217" y="2228750"/>
            <a:ext cx="8915400" cy="6434666"/>
          </a:xfrm>
        </p:spPr>
        <p:txBody>
          <a:bodyPr>
            <a:normAutofit/>
          </a:bodyPr>
          <a:lstStyle/>
          <a:p>
            <a:pPr marL="0" indent="0">
              <a:buNone/>
            </a:pPr>
            <a:r>
              <a:rPr lang="en-US" sz="2400"/>
              <a:t>T</a:t>
            </a:r>
            <a:r>
              <a:rPr lang="en-US" sz="2400" smtClean="0"/>
              <a:t>he </a:t>
            </a:r>
            <a:r>
              <a:rPr lang="en-US" sz="2400" dirty="0"/>
              <a:t>new NSF-approved formats for Current and Pending Support and </a:t>
            </a:r>
            <a:r>
              <a:rPr lang="en-US" sz="2400" dirty="0" err="1"/>
              <a:t>Biosketch</a:t>
            </a:r>
            <a:r>
              <a:rPr lang="en-US" sz="2400" dirty="0"/>
              <a:t> Forms won’t be available for use until </a:t>
            </a:r>
            <a:r>
              <a:rPr lang="en-US" sz="2400" dirty="0" smtClean="0"/>
              <a:t>October </a:t>
            </a:r>
            <a:r>
              <a:rPr lang="en-US" sz="2400" dirty="0"/>
              <a:t>1, </a:t>
            </a:r>
            <a:r>
              <a:rPr lang="en-US" sz="2400" dirty="0" smtClean="0"/>
              <a:t>2020.</a:t>
            </a:r>
          </a:p>
          <a:p>
            <a:pPr marL="0" indent="0">
              <a:buNone/>
            </a:pPr>
            <a:r>
              <a:rPr lang="en-US" sz="2400" dirty="0" smtClean="0"/>
              <a:t>THE </a:t>
            </a:r>
            <a:r>
              <a:rPr lang="en-US" sz="2400" dirty="0"/>
              <a:t>INFORMATION REQUIRED FOR CURRENT AND PENDING SUPPORT AND BIOSKETCH FORMS as described in the Proposal and Award Policies and Procedures Guide (PAPPG) must be included in all proposals submitted after June 1, 2020</a:t>
            </a:r>
            <a:r>
              <a:rPr lang="en-US" sz="2400" dirty="0" smtClean="0"/>
              <a:t>.</a:t>
            </a:r>
          </a:p>
          <a:p>
            <a:pPr marL="0" indent="0">
              <a:buNone/>
            </a:pPr>
            <a:endParaRPr lang="en-US" sz="2200" dirty="0" smtClean="0"/>
          </a:p>
        </p:txBody>
      </p:sp>
    </p:spTree>
    <p:extLst>
      <p:ext uri="{BB962C8B-B14F-4D97-AF65-F5344CB8AC3E}">
        <p14:creationId xmlns:p14="http://schemas.microsoft.com/office/powerpoint/2010/main" val="1826934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NSF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t>Other Clarifications on Current and Pending Support</a:t>
            </a:r>
          </a:p>
          <a:p>
            <a:pPr lvl="0"/>
            <a:r>
              <a:rPr lang="en-US" sz="2400" dirty="0"/>
              <a:t>Current and Pending Support should include ALL SUPPORT that the investigator receives both through the grantee institution AND through all other institutions.</a:t>
            </a:r>
          </a:p>
          <a:p>
            <a:pPr lvl="0"/>
            <a:r>
              <a:rPr lang="en-US" sz="2400" dirty="0"/>
              <a:t>Project or In-Kind contributions that do not include a time commitment should NOT be included in Current and Pending Support.</a:t>
            </a:r>
          </a:p>
          <a:p>
            <a:pPr lvl="0"/>
            <a:r>
              <a:rPr lang="en-US" sz="2400" dirty="0"/>
              <a:t>In-kind contributions intended for use on “this” project should be included in the Facilities, Equipment, and Other Resources section of the grant application.</a:t>
            </a:r>
          </a:p>
          <a:p>
            <a:pPr marL="0" indent="0">
              <a:buNone/>
            </a:pPr>
            <a:endParaRPr lang="en-US" dirty="0"/>
          </a:p>
        </p:txBody>
      </p:sp>
    </p:spTree>
    <p:extLst>
      <p:ext uri="{BB962C8B-B14F-4D97-AF65-F5344CB8AC3E}">
        <p14:creationId xmlns:p14="http://schemas.microsoft.com/office/powerpoint/2010/main" val="2134370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730" y="998578"/>
            <a:ext cx="8911687" cy="1280890"/>
          </a:xfrm>
        </p:spPr>
        <p:txBody>
          <a:bodyPr/>
          <a:lstStyle/>
          <a:p>
            <a:pPr algn="ctr"/>
            <a:r>
              <a:rPr lang="en-US" b="1" u="sng" dirty="0"/>
              <a:t>NSF (continued)</a:t>
            </a:r>
            <a:endParaRPr lang="en-US" dirty="0"/>
          </a:p>
        </p:txBody>
      </p:sp>
      <p:sp>
        <p:nvSpPr>
          <p:cNvPr id="3" name="Content Placeholder 2"/>
          <p:cNvSpPr>
            <a:spLocks noGrp="1"/>
          </p:cNvSpPr>
          <p:nvPr>
            <p:ph idx="1"/>
          </p:nvPr>
        </p:nvSpPr>
        <p:spPr>
          <a:xfrm>
            <a:off x="2780212" y="2782389"/>
            <a:ext cx="8915400" cy="4293326"/>
          </a:xfrm>
        </p:spPr>
        <p:txBody>
          <a:bodyPr/>
          <a:lstStyle/>
          <a:p>
            <a:pPr marL="0" indent="0">
              <a:buNone/>
            </a:pPr>
            <a:r>
              <a:rPr lang="en-US" sz="2400" dirty="0" smtClean="0"/>
              <a:t>“Proposal </a:t>
            </a:r>
            <a:r>
              <a:rPr lang="en-US" sz="2400" dirty="0"/>
              <a:t>System </a:t>
            </a:r>
            <a:r>
              <a:rPr lang="en-US" sz="2400" dirty="0" smtClean="0"/>
              <a:t>Modification:”</a:t>
            </a:r>
            <a:endParaRPr lang="en-US" sz="2400" dirty="0"/>
          </a:p>
          <a:p>
            <a:pPr marL="0" indent="0">
              <a:buNone/>
            </a:pPr>
            <a:endParaRPr lang="en-US" sz="2400" dirty="0" smtClean="0"/>
          </a:p>
          <a:p>
            <a:pPr marL="0" indent="0">
              <a:buNone/>
            </a:pPr>
            <a:r>
              <a:rPr lang="en-US" sz="2400" dirty="0" smtClean="0"/>
              <a:t>As </a:t>
            </a:r>
            <a:r>
              <a:rPr lang="en-US" sz="2400" dirty="0"/>
              <a:t>of March 31, 2020, collaborative proposals can be submitted separately by each collaborating institution</a:t>
            </a:r>
            <a:r>
              <a:rPr lang="en-US" sz="2400" dirty="0" smtClean="0"/>
              <a:t>.</a:t>
            </a:r>
            <a:endParaRPr lang="en-US" sz="2400" dirty="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1653856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616" y="911493"/>
            <a:ext cx="8911687" cy="1280890"/>
          </a:xfrm>
        </p:spPr>
        <p:txBody>
          <a:bodyPr/>
          <a:lstStyle/>
          <a:p>
            <a:pPr algn="ctr"/>
            <a:r>
              <a:rPr lang="en-US" b="1" u="sng" dirty="0"/>
              <a:t>NSF (continued)</a:t>
            </a:r>
            <a:endParaRPr lang="en-US" dirty="0"/>
          </a:p>
        </p:txBody>
      </p:sp>
      <p:sp>
        <p:nvSpPr>
          <p:cNvPr id="3" name="Content Placeholder 2"/>
          <p:cNvSpPr>
            <a:spLocks noGrp="1"/>
          </p:cNvSpPr>
          <p:nvPr>
            <p:ph idx="1"/>
          </p:nvPr>
        </p:nvSpPr>
        <p:spPr>
          <a:xfrm>
            <a:off x="2902721" y="2577737"/>
            <a:ext cx="8915400" cy="3777622"/>
          </a:xfrm>
        </p:spPr>
        <p:txBody>
          <a:bodyPr/>
          <a:lstStyle/>
          <a:p>
            <a:pPr marL="0" indent="0">
              <a:buNone/>
            </a:pPr>
            <a:r>
              <a:rPr lang="en-US" sz="2400" dirty="0"/>
              <a:t>NOTE:  All requirements in the 2020 PAPPG are in effect as of June 1, 2020, EXCEPT FOR the requirement to use NSF-Approved Formats for Current and Pending Support and the </a:t>
            </a:r>
            <a:r>
              <a:rPr lang="en-US" sz="2400" dirty="0" err="1"/>
              <a:t>Biosketch</a:t>
            </a:r>
            <a:r>
              <a:rPr lang="en-US" sz="2400" dirty="0"/>
              <a:t>.</a:t>
            </a:r>
          </a:p>
          <a:p>
            <a:endParaRPr lang="en-US" dirty="0"/>
          </a:p>
        </p:txBody>
      </p:sp>
    </p:spTree>
    <p:extLst>
      <p:ext uri="{BB962C8B-B14F-4D97-AF65-F5344CB8AC3E}">
        <p14:creationId xmlns:p14="http://schemas.microsoft.com/office/powerpoint/2010/main" val="2872011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3" y="195133"/>
            <a:ext cx="9327469" cy="1280890"/>
          </a:xfrm>
        </p:spPr>
        <p:txBody>
          <a:bodyPr>
            <a:normAutofit fontScale="90000"/>
          </a:bodyPr>
          <a:lstStyle/>
          <a:p>
            <a:pPr algn="ctr"/>
            <a:r>
              <a:rPr lang="en-US" b="1" u="sng" dirty="0"/>
              <a:t>Office of Science and Technology Policy (OSTP)</a:t>
            </a:r>
            <a:r>
              <a:rPr lang="en-US" dirty="0"/>
              <a:t/>
            </a:r>
            <a:br>
              <a:rPr lang="en-US" dirty="0"/>
            </a:br>
            <a:endParaRPr lang="en-US" dirty="0"/>
          </a:p>
        </p:txBody>
      </p:sp>
      <p:sp>
        <p:nvSpPr>
          <p:cNvPr id="3" name="Content Placeholder 2"/>
          <p:cNvSpPr>
            <a:spLocks noGrp="1"/>
          </p:cNvSpPr>
          <p:nvPr>
            <p:ph idx="1"/>
          </p:nvPr>
        </p:nvSpPr>
        <p:spPr>
          <a:xfrm>
            <a:off x="2589212" y="1476023"/>
            <a:ext cx="8915400" cy="5559778"/>
          </a:xfrm>
        </p:spPr>
        <p:txBody>
          <a:bodyPr>
            <a:normAutofit/>
          </a:bodyPr>
          <a:lstStyle/>
          <a:p>
            <a:pPr marL="0" indent="0">
              <a:buNone/>
            </a:pPr>
            <a:r>
              <a:rPr lang="en-US" sz="2200" dirty="0"/>
              <a:t>Part of the Executive Office of the President.  The Director of OSTP also serves as the President’s Science Advisor</a:t>
            </a:r>
            <a:r>
              <a:rPr lang="en-US" sz="2200" dirty="0" smtClean="0"/>
              <a:t>.</a:t>
            </a:r>
            <a:endParaRPr lang="en-US" sz="2200" dirty="0"/>
          </a:p>
          <a:p>
            <a:pPr marL="0" indent="0">
              <a:buNone/>
            </a:pPr>
            <a:r>
              <a:rPr lang="en-US" sz="2200" dirty="0"/>
              <a:t>Project on Reducing Administrative Workload Associated with Federal Research Grants. OSTP is working with all the Federal granting agencies</a:t>
            </a:r>
            <a:r>
              <a:rPr lang="en-US" sz="2200" dirty="0" smtClean="0"/>
              <a:t>.</a:t>
            </a:r>
            <a:endParaRPr lang="en-US" sz="2200" dirty="0"/>
          </a:p>
          <a:p>
            <a:pPr marL="0" indent="0">
              <a:buNone/>
            </a:pPr>
            <a:r>
              <a:rPr lang="en-US" sz="2200" dirty="0"/>
              <a:t>Recommendations under development</a:t>
            </a:r>
            <a:r>
              <a:rPr lang="en-US" sz="2200" dirty="0" smtClean="0"/>
              <a:t>:</a:t>
            </a:r>
            <a:endParaRPr lang="en-US" sz="2200" dirty="0"/>
          </a:p>
          <a:p>
            <a:pPr lvl="0"/>
            <a:r>
              <a:rPr lang="en-US" sz="2200" dirty="0"/>
              <a:t>Increased use of preliminary </a:t>
            </a:r>
            <a:r>
              <a:rPr lang="en-US" sz="2200" dirty="0" smtClean="0"/>
              <a:t>proposals</a:t>
            </a:r>
            <a:endParaRPr lang="en-US" sz="2200" dirty="0"/>
          </a:p>
          <a:p>
            <a:pPr lvl="0"/>
            <a:r>
              <a:rPr lang="en-US" sz="2200" dirty="0"/>
              <a:t>Increased use of “Just-in-Time” submission of proposal </a:t>
            </a:r>
            <a:r>
              <a:rPr lang="en-US" sz="2200" dirty="0" smtClean="0"/>
              <a:t>information</a:t>
            </a:r>
            <a:endParaRPr lang="en-US" sz="2200" dirty="0"/>
          </a:p>
          <a:p>
            <a:pPr lvl="0"/>
            <a:r>
              <a:rPr lang="en-US" sz="2200" dirty="0"/>
              <a:t>Simplify the initial budget portion of initial </a:t>
            </a:r>
            <a:r>
              <a:rPr lang="en-US" sz="2200" dirty="0" smtClean="0"/>
              <a:t>proposals</a:t>
            </a:r>
            <a:endParaRPr lang="en-US" sz="2200" dirty="0"/>
          </a:p>
          <a:p>
            <a:pPr lvl="0"/>
            <a:r>
              <a:rPr lang="en-US" sz="2200" dirty="0"/>
              <a:t>Encourage the use of a centralized researcher profile database that can be linked to all research proposals, as necessary</a:t>
            </a:r>
          </a:p>
          <a:p>
            <a:endParaRPr lang="en-US" dirty="0"/>
          </a:p>
        </p:txBody>
      </p:sp>
    </p:spTree>
    <p:extLst>
      <p:ext uri="{BB962C8B-B14F-4D97-AF65-F5344CB8AC3E}">
        <p14:creationId xmlns:p14="http://schemas.microsoft.com/office/powerpoint/2010/main" val="2219362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199" y="2984133"/>
            <a:ext cx="8911687" cy="1280890"/>
          </a:xfrm>
        </p:spPr>
        <p:txBody>
          <a:bodyPr>
            <a:normAutofit/>
          </a:bodyPr>
          <a:lstStyle/>
          <a:p>
            <a:pPr algn="ctr"/>
            <a:r>
              <a:rPr lang="en-US" sz="4500" b="1" u="sng" dirty="0" smtClean="0"/>
              <a:t>Questions?</a:t>
            </a:r>
            <a:endParaRPr lang="en-US" sz="4500" b="1" u="sng" dirty="0"/>
          </a:p>
        </p:txBody>
      </p:sp>
    </p:spTree>
    <p:extLst>
      <p:ext uri="{BB962C8B-B14F-4D97-AF65-F5344CB8AC3E}">
        <p14:creationId xmlns:p14="http://schemas.microsoft.com/office/powerpoint/2010/main" val="210422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192439"/>
            <a:ext cx="10515600" cy="1325563"/>
          </a:xfrm>
        </p:spPr>
        <p:txBody>
          <a:bodyPr/>
          <a:lstStyle/>
          <a:p>
            <a:r>
              <a:rPr lang="en-US" b="1" u="sng" dirty="0" smtClean="0"/>
              <a:t>Agenda:</a:t>
            </a:r>
            <a:endParaRPr lang="en-US" b="1" u="sng" dirty="0"/>
          </a:p>
        </p:txBody>
      </p:sp>
      <p:sp>
        <p:nvSpPr>
          <p:cNvPr id="3" name="Content Placeholder 2"/>
          <p:cNvSpPr>
            <a:spLocks noGrp="1"/>
          </p:cNvSpPr>
          <p:nvPr>
            <p:ph idx="1"/>
          </p:nvPr>
        </p:nvSpPr>
        <p:spPr>
          <a:xfrm>
            <a:off x="1676400" y="2600687"/>
            <a:ext cx="10515600" cy="4351338"/>
          </a:xfrm>
        </p:spPr>
        <p:txBody>
          <a:bodyPr>
            <a:normAutofit/>
          </a:bodyPr>
          <a:lstStyle/>
          <a:p>
            <a:r>
              <a:rPr lang="en-US" sz="2500" dirty="0" smtClean="0"/>
              <a:t>Office of Naval Research</a:t>
            </a:r>
          </a:p>
          <a:p>
            <a:r>
              <a:rPr lang="en-US" sz="2500" dirty="0" smtClean="0"/>
              <a:t>NASA</a:t>
            </a:r>
          </a:p>
          <a:p>
            <a:r>
              <a:rPr lang="en-US" sz="2500" dirty="0" smtClean="0"/>
              <a:t>Air Force Office of Scientific Research</a:t>
            </a:r>
          </a:p>
          <a:p>
            <a:r>
              <a:rPr lang="en-US" sz="2500" dirty="0" smtClean="0"/>
              <a:t>NIH</a:t>
            </a:r>
          </a:p>
          <a:p>
            <a:r>
              <a:rPr lang="en-US" sz="2500" dirty="0" smtClean="0"/>
              <a:t>NSF</a:t>
            </a:r>
          </a:p>
          <a:p>
            <a:r>
              <a:rPr lang="en-US" sz="2500" dirty="0" smtClean="0"/>
              <a:t>Office of Science and Technology Policy</a:t>
            </a:r>
            <a:endParaRPr lang="en-US" sz="2500" dirty="0"/>
          </a:p>
        </p:txBody>
      </p:sp>
    </p:spTree>
    <p:extLst>
      <p:ext uri="{BB962C8B-B14F-4D97-AF65-F5344CB8AC3E}">
        <p14:creationId xmlns:p14="http://schemas.microsoft.com/office/powerpoint/2010/main" val="3670242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708" y="756997"/>
            <a:ext cx="8911687" cy="1280890"/>
          </a:xfrm>
        </p:spPr>
        <p:txBody>
          <a:bodyPr/>
          <a:lstStyle/>
          <a:p>
            <a:pPr algn="ctr"/>
            <a:r>
              <a:rPr lang="en-US" b="1" u="sng" dirty="0"/>
              <a:t>Office of Naval Research (ONR)</a:t>
            </a:r>
            <a:r>
              <a:rPr lang="en-US" dirty="0"/>
              <a:t/>
            </a:r>
            <a:br>
              <a:rPr lang="en-US" dirty="0"/>
            </a:br>
            <a:endParaRPr lang="en-US" dirty="0"/>
          </a:p>
        </p:txBody>
      </p:sp>
      <p:sp>
        <p:nvSpPr>
          <p:cNvPr id="3" name="Content Placeholder 2"/>
          <p:cNvSpPr>
            <a:spLocks noGrp="1"/>
          </p:cNvSpPr>
          <p:nvPr>
            <p:ph idx="1"/>
          </p:nvPr>
        </p:nvSpPr>
        <p:spPr>
          <a:xfrm>
            <a:off x="2432917" y="2037887"/>
            <a:ext cx="9632269" cy="4659086"/>
          </a:xfrm>
        </p:spPr>
        <p:txBody>
          <a:bodyPr>
            <a:normAutofit/>
          </a:bodyPr>
          <a:lstStyle/>
          <a:p>
            <a:pPr marL="0" indent="0">
              <a:buNone/>
            </a:pPr>
            <a:r>
              <a:rPr lang="en-US" sz="2400" dirty="0"/>
              <a:t>ONR is now using </a:t>
            </a:r>
            <a:r>
              <a:rPr lang="en-US" sz="2400" dirty="0" err="1"/>
              <a:t>FedConnect</a:t>
            </a:r>
            <a:r>
              <a:rPr lang="en-US" sz="2400" dirty="0"/>
              <a:t> </a:t>
            </a:r>
          </a:p>
          <a:p>
            <a:pPr lvl="0"/>
            <a:r>
              <a:rPr lang="en-US" sz="2400" dirty="0"/>
              <a:t>Submission of White Papers.  PI submits directly to ONR Program Officer.  No DAF. No OSR.</a:t>
            </a:r>
          </a:p>
          <a:p>
            <a:pPr lvl="0"/>
            <a:r>
              <a:rPr lang="en-US" sz="2400" dirty="0"/>
              <a:t>Submission of Contract Proposals (as directed by ONR)</a:t>
            </a:r>
          </a:p>
          <a:p>
            <a:pPr lvl="0"/>
            <a:r>
              <a:rPr lang="en-US" sz="2400" dirty="0"/>
              <a:t>Location of ONR Program Announcements</a:t>
            </a:r>
          </a:p>
          <a:p>
            <a:pPr lvl="0"/>
            <a:r>
              <a:rPr lang="en-US" sz="2400" dirty="0"/>
              <a:t>NOT FOR GRANT APPLICATIONS.  Submitted through grants.gov</a:t>
            </a:r>
          </a:p>
          <a:p>
            <a:pPr lvl="0"/>
            <a:r>
              <a:rPr lang="en-US" sz="2400" dirty="0"/>
              <a:t>NOTE:  </a:t>
            </a:r>
            <a:r>
              <a:rPr lang="en-US" sz="2400" dirty="0" err="1"/>
              <a:t>FedConnect</a:t>
            </a:r>
            <a:r>
              <a:rPr lang="en-US" sz="2400" dirty="0"/>
              <a:t> has many other uses for other Federal agencies.  A </a:t>
            </a:r>
            <a:r>
              <a:rPr lang="en-US" sz="2400" dirty="0" err="1"/>
              <a:t>FedConnect</a:t>
            </a:r>
            <a:r>
              <a:rPr lang="en-US" sz="2400" dirty="0"/>
              <a:t> account is free.  </a:t>
            </a:r>
            <a:r>
              <a:rPr lang="en-US" sz="2400" u="sng" dirty="0">
                <a:hlinkClick r:id="rId2"/>
              </a:rPr>
              <a:t>www.fedconnect.net</a:t>
            </a:r>
            <a:endParaRPr lang="en-US" sz="2400" dirty="0"/>
          </a:p>
          <a:p>
            <a:endParaRPr lang="en-US" dirty="0"/>
          </a:p>
        </p:txBody>
      </p:sp>
    </p:spTree>
    <p:extLst>
      <p:ext uri="{BB962C8B-B14F-4D97-AF65-F5344CB8AC3E}">
        <p14:creationId xmlns:p14="http://schemas.microsoft.com/office/powerpoint/2010/main" val="350170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379" y="840857"/>
            <a:ext cx="8911687" cy="1280890"/>
          </a:xfrm>
        </p:spPr>
        <p:txBody>
          <a:bodyPr/>
          <a:lstStyle/>
          <a:p>
            <a:pPr algn="ctr"/>
            <a:r>
              <a:rPr lang="en-US" b="1" u="sng" dirty="0" smtClean="0"/>
              <a:t>ONR (continued)</a:t>
            </a:r>
            <a:endParaRPr lang="en-US" b="1" u="sng" dirty="0"/>
          </a:p>
        </p:txBody>
      </p:sp>
      <p:sp>
        <p:nvSpPr>
          <p:cNvPr id="3" name="Content Placeholder 2"/>
          <p:cNvSpPr>
            <a:spLocks noGrp="1"/>
          </p:cNvSpPr>
          <p:nvPr>
            <p:ph idx="1"/>
          </p:nvPr>
        </p:nvSpPr>
        <p:spPr>
          <a:xfrm>
            <a:off x="2573731" y="2347121"/>
            <a:ext cx="8915400" cy="3777622"/>
          </a:xfrm>
        </p:spPr>
        <p:txBody>
          <a:bodyPr/>
          <a:lstStyle/>
          <a:p>
            <a:pPr lvl="0"/>
            <a:r>
              <a:rPr lang="en-US" sz="2400" dirty="0"/>
              <a:t>ONR has issued no-cost extensions for ONR Grants effective March 31, 2020 with an expiration date not later than December 31, 2020.  The end dates were extended for 12 months.  </a:t>
            </a:r>
          </a:p>
          <a:p>
            <a:pPr lvl="0"/>
            <a:r>
              <a:rPr lang="en-US" sz="2400" dirty="0"/>
              <a:t>During the COVID-19 pandemic all ONR Field Offices and Headquarters are closed with staff working remotely.  Therefore, all communication with ONR must be electronic.</a:t>
            </a:r>
          </a:p>
          <a:p>
            <a:endParaRPr lang="en-US" dirty="0"/>
          </a:p>
        </p:txBody>
      </p:sp>
    </p:spTree>
    <p:extLst>
      <p:ext uri="{BB962C8B-B14F-4D97-AF65-F5344CB8AC3E}">
        <p14:creationId xmlns:p14="http://schemas.microsoft.com/office/powerpoint/2010/main" val="509814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4" y="675958"/>
            <a:ext cx="10067698" cy="1280890"/>
          </a:xfrm>
        </p:spPr>
        <p:txBody>
          <a:bodyPr>
            <a:normAutofit fontScale="90000"/>
          </a:bodyPr>
          <a:lstStyle/>
          <a:p>
            <a:pPr algn="ctr"/>
            <a:r>
              <a:rPr lang="en-US" b="1" u="sng" dirty="0"/>
              <a:t>National Aeronautics and Space Administration (NASA)</a:t>
            </a:r>
            <a:r>
              <a:rPr lang="en-US" dirty="0"/>
              <a:t/>
            </a:r>
            <a:br>
              <a:rPr lang="en-US" dirty="0"/>
            </a:br>
            <a:endParaRPr lang="en-US" dirty="0"/>
          </a:p>
        </p:txBody>
      </p:sp>
      <p:sp>
        <p:nvSpPr>
          <p:cNvPr id="3" name="Content Placeholder 2"/>
          <p:cNvSpPr>
            <a:spLocks noGrp="1"/>
          </p:cNvSpPr>
          <p:nvPr>
            <p:ph idx="1"/>
          </p:nvPr>
        </p:nvSpPr>
        <p:spPr>
          <a:xfrm>
            <a:off x="2306989" y="2239070"/>
            <a:ext cx="8915400" cy="5194663"/>
          </a:xfrm>
        </p:spPr>
        <p:txBody>
          <a:bodyPr>
            <a:normAutofit/>
          </a:bodyPr>
          <a:lstStyle/>
          <a:p>
            <a:pPr marL="0" indent="0">
              <a:buNone/>
            </a:pPr>
            <a:r>
              <a:rPr lang="en-US" sz="2400" dirty="0"/>
              <a:t>Information on NASA policy and procedure actions related to COVID-19:</a:t>
            </a:r>
          </a:p>
          <a:p>
            <a:pPr marL="0" indent="0">
              <a:buNone/>
            </a:pPr>
            <a:r>
              <a:rPr lang="en-US" sz="2400" u="sng" dirty="0">
                <a:hlinkClick r:id="rId2"/>
              </a:rPr>
              <a:t>https://</a:t>
            </a:r>
            <a:r>
              <a:rPr lang="en-US" sz="2400" u="sng" dirty="0" smtClean="0">
                <a:hlinkClick r:id="rId2"/>
              </a:rPr>
              <a:t>www.nssc.nasa.gov/grants</a:t>
            </a:r>
            <a:endParaRPr lang="en-US" sz="2400" dirty="0"/>
          </a:p>
          <a:p>
            <a:pPr lvl="0"/>
            <a:r>
              <a:rPr lang="en-US" sz="2400" dirty="0"/>
              <a:t>“Restart costs” (costs related to re-opening labs or other facilities after closure for COVID-19 are allowable</a:t>
            </a:r>
            <a:r>
              <a:rPr lang="en-US" sz="2400" dirty="0" smtClean="0"/>
              <a:t>.</a:t>
            </a:r>
            <a:endParaRPr lang="en-US" sz="2400" dirty="0"/>
          </a:p>
          <a:p>
            <a:pPr lvl="0"/>
            <a:r>
              <a:rPr lang="en-US" sz="2400" dirty="0"/>
              <a:t>All COVID-19 costs should be documented.  Where? How? By Whom</a:t>
            </a:r>
            <a:r>
              <a:rPr lang="en-US" sz="2400" dirty="0" smtClean="0"/>
              <a:t>?</a:t>
            </a:r>
            <a:endParaRPr lang="en-US" sz="2400" dirty="0"/>
          </a:p>
          <a:p>
            <a:pPr lvl="0"/>
            <a:r>
              <a:rPr lang="en-US" sz="2400" dirty="0"/>
              <a:t>Proposal Deadlines are being adjusted (extended) because of COVID-19</a:t>
            </a:r>
            <a:r>
              <a:rPr lang="en-US" sz="2400" dirty="0" smtClean="0"/>
              <a:t>.</a:t>
            </a:r>
            <a:endParaRPr lang="en-US" sz="2400" dirty="0"/>
          </a:p>
          <a:p>
            <a:pPr marL="0" indent="0">
              <a:buNone/>
            </a:pPr>
            <a:endParaRPr lang="en-US" dirty="0"/>
          </a:p>
        </p:txBody>
      </p:sp>
    </p:spTree>
    <p:extLst>
      <p:ext uri="{BB962C8B-B14F-4D97-AF65-F5344CB8AC3E}">
        <p14:creationId xmlns:p14="http://schemas.microsoft.com/office/powerpoint/2010/main" val="2601782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457" y="274154"/>
            <a:ext cx="9429742" cy="1280890"/>
          </a:xfrm>
        </p:spPr>
        <p:txBody>
          <a:bodyPr/>
          <a:lstStyle/>
          <a:p>
            <a:pPr algn="ctr"/>
            <a:r>
              <a:rPr lang="en-US" b="1" u="sng" dirty="0"/>
              <a:t>National Aeronautics and Space Administration (NASA</a:t>
            </a:r>
            <a:r>
              <a:rPr lang="en-US" b="1" u="sng" dirty="0" smtClean="0"/>
              <a:t>) (continued)</a:t>
            </a:r>
            <a:endParaRPr lang="en-US" dirty="0"/>
          </a:p>
        </p:txBody>
      </p:sp>
      <p:sp>
        <p:nvSpPr>
          <p:cNvPr id="3" name="Content Placeholder 2"/>
          <p:cNvSpPr>
            <a:spLocks noGrp="1"/>
          </p:cNvSpPr>
          <p:nvPr>
            <p:ph idx="1"/>
          </p:nvPr>
        </p:nvSpPr>
        <p:spPr>
          <a:xfrm>
            <a:off x="2623078" y="1794933"/>
            <a:ext cx="8915400" cy="4967111"/>
          </a:xfrm>
        </p:spPr>
        <p:txBody>
          <a:bodyPr>
            <a:normAutofit/>
          </a:bodyPr>
          <a:lstStyle/>
          <a:p>
            <a:pPr lvl="0"/>
            <a:r>
              <a:rPr lang="en-US" sz="2400" dirty="0"/>
              <a:t>If a PI is unable to meet a proposal deadline because of COVID-19 issues, the PI should contact the NASA Program Officer to seek an extension of the deadline (not guaranteed).</a:t>
            </a:r>
          </a:p>
          <a:p>
            <a:pPr lvl="0"/>
            <a:r>
              <a:rPr lang="en-US" sz="2400" dirty="0"/>
              <a:t>New NASA Proposal “Experiment” is coming to the Science Directorate</a:t>
            </a:r>
          </a:p>
          <a:p>
            <a:pPr lvl="1"/>
            <a:r>
              <a:rPr lang="en-US" sz="2400" dirty="0"/>
              <a:t>“Dual anonymous proposal review.”  The copy of the proposal that is provided to reviewers will not contain the PI’s name or other identifying information.   The reviewers’ names will continue to be anonymous.  The test is to see if this really improves the objectivity of proposal review and funding decisions. </a:t>
            </a:r>
          </a:p>
          <a:p>
            <a:endParaRPr lang="en-US" dirty="0"/>
          </a:p>
        </p:txBody>
      </p:sp>
    </p:spTree>
    <p:extLst>
      <p:ext uri="{BB962C8B-B14F-4D97-AF65-F5344CB8AC3E}">
        <p14:creationId xmlns:p14="http://schemas.microsoft.com/office/powerpoint/2010/main" val="1276434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321" y="331890"/>
            <a:ext cx="8911687" cy="1280890"/>
          </a:xfrm>
        </p:spPr>
        <p:txBody>
          <a:bodyPr>
            <a:normAutofit fontScale="90000"/>
          </a:bodyPr>
          <a:lstStyle/>
          <a:p>
            <a:pPr algn="ctr"/>
            <a:r>
              <a:rPr lang="en-US" b="1" u="sng" dirty="0"/>
              <a:t>Air Force Office of Scientific Research (AFOSR)</a:t>
            </a:r>
            <a:r>
              <a:rPr lang="en-US" dirty="0"/>
              <a:t/>
            </a:r>
            <a:br>
              <a:rPr lang="en-US" dirty="0"/>
            </a:br>
            <a:endParaRPr lang="en-US" dirty="0"/>
          </a:p>
        </p:txBody>
      </p:sp>
      <p:sp>
        <p:nvSpPr>
          <p:cNvPr id="3" name="Content Placeholder 2"/>
          <p:cNvSpPr>
            <a:spLocks noGrp="1"/>
          </p:cNvSpPr>
          <p:nvPr>
            <p:ph idx="1"/>
          </p:nvPr>
        </p:nvSpPr>
        <p:spPr>
          <a:xfrm>
            <a:off x="2574210" y="1907946"/>
            <a:ext cx="8915400" cy="5108098"/>
          </a:xfrm>
        </p:spPr>
        <p:txBody>
          <a:bodyPr>
            <a:normAutofit/>
          </a:bodyPr>
          <a:lstStyle/>
          <a:p>
            <a:r>
              <a:rPr lang="en-US" sz="2400" dirty="0"/>
              <a:t>AFOSR will follow the recommendations of OMB regarding providing no-cost extensions for awards that were active on March 31, 2020 and will expire prior to December 31, 2020.  </a:t>
            </a:r>
          </a:p>
          <a:p>
            <a:r>
              <a:rPr lang="en-US" sz="2400" dirty="0"/>
              <a:t>Unlike ONR, the no-cost extensions will not be issued automatically</a:t>
            </a:r>
            <a:r>
              <a:rPr lang="en-US" sz="2400" dirty="0" smtClean="0"/>
              <a:t>.</a:t>
            </a:r>
            <a:endParaRPr lang="en-US" sz="2400" dirty="0"/>
          </a:p>
          <a:p>
            <a:r>
              <a:rPr lang="en-US" sz="2400" dirty="0" smtClean="0"/>
              <a:t>Requests must </a:t>
            </a:r>
            <a:r>
              <a:rPr lang="en-US" sz="2400" dirty="0"/>
              <a:t>be submitted to AFOSR through the Office of Sponsored Research</a:t>
            </a:r>
            <a:r>
              <a:rPr lang="en-US" sz="2400" dirty="0" smtClean="0"/>
              <a:t>.</a:t>
            </a:r>
            <a:endParaRPr lang="en-US" sz="2400" dirty="0"/>
          </a:p>
          <a:p>
            <a:r>
              <a:rPr lang="en-US" sz="2400" dirty="0"/>
              <a:t>AFOSR encourages PIs to discuss their ideas for proposals with the AFOSR Program Officer before preparing and submitting the proposal.</a:t>
            </a:r>
          </a:p>
          <a:p>
            <a:endParaRPr lang="en-US" dirty="0"/>
          </a:p>
        </p:txBody>
      </p:sp>
    </p:spTree>
    <p:extLst>
      <p:ext uri="{BB962C8B-B14F-4D97-AF65-F5344CB8AC3E}">
        <p14:creationId xmlns:p14="http://schemas.microsoft.com/office/powerpoint/2010/main" val="1080976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211" y="388979"/>
            <a:ext cx="8911687" cy="1280890"/>
          </a:xfrm>
        </p:spPr>
        <p:txBody>
          <a:bodyPr/>
          <a:lstStyle/>
          <a:p>
            <a:pPr algn="ctr"/>
            <a:r>
              <a:rPr lang="en-US" b="1" u="sng" dirty="0"/>
              <a:t>National Institutes of Health (NIH)</a:t>
            </a:r>
            <a:r>
              <a:rPr lang="en-US" dirty="0"/>
              <a:t/>
            </a:r>
            <a:br>
              <a:rPr lang="en-US" dirty="0"/>
            </a:br>
            <a:endParaRPr lang="en-US" dirty="0"/>
          </a:p>
        </p:txBody>
      </p:sp>
      <p:sp>
        <p:nvSpPr>
          <p:cNvPr id="3" name="Content Placeholder 2"/>
          <p:cNvSpPr>
            <a:spLocks noGrp="1"/>
          </p:cNvSpPr>
          <p:nvPr>
            <p:ph idx="1"/>
          </p:nvPr>
        </p:nvSpPr>
        <p:spPr>
          <a:xfrm>
            <a:off x="2592926" y="1428205"/>
            <a:ext cx="8915400" cy="5930539"/>
          </a:xfrm>
        </p:spPr>
        <p:txBody>
          <a:bodyPr>
            <a:normAutofit/>
          </a:bodyPr>
          <a:lstStyle/>
          <a:p>
            <a:r>
              <a:rPr lang="en-US" sz="2300" dirty="0"/>
              <a:t>FORMS UPDATE</a:t>
            </a:r>
            <a:r>
              <a:rPr lang="en-US" sz="2300" dirty="0" smtClean="0"/>
              <a:t>.</a:t>
            </a:r>
            <a:endParaRPr lang="en-US" sz="2300" dirty="0"/>
          </a:p>
          <a:p>
            <a:r>
              <a:rPr lang="en-US" sz="2300" dirty="0"/>
              <a:t>Proposals submitted prior to May 24, 2020 should use NIH </a:t>
            </a:r>
            <a:r>
              <a:rPr lang="en-US" sz="2300" dirty="0" smtClean="0"/>
              <a:t>FORMS-E</a:t>
            </a:r>
            <a:endParaRPr lang="en-US" sz="2300" dirty="0"/>
          </a:p>
          <a:p>
            <a:r>
              <a:rPr lang="en-US" sz="2300" dirty="0"/>
              <a:t>Proposals submitted on or after May 25, 2020 should use NIH </a:t>
            </a:r>
            <a:r>
              <a:rPr lang="en-US" sz="2300" dirty="0" smtClean="0"/>
              <a:t>FORMS-F</a:t>
            </a:r>
          </a:p>
          <a:p>
            <a:pPr lvl="0"/>
            <a:r>
              <a:rPr lang="en-US" sz="2300" dirty="0"/>
              <a:t>Requests for no-cost extensions must be submitted individually to NIH through OSR</a:t>
            </a:r>
            <a:r>
              <a:rPr lang="en-US" sz="2300" dirty="0" smtClean="0"/>
              <a:t>.</a:t>
            </a:r>
            <a:endParaRPr lang="en-US" sz="2300" dirty="0"/>
          </a:p>
          <a:p>
            <a:pPr lvl="0"/>
            <a:r>
              <a:rPr lang="en-US" sz="2300" dirty="0"/>
              <a:t>Requests for extensions with additional funding should be submitted to the NIH Awarding Institute through OSR</a:t>
            </a:r>
            <a:r>
              <a:rPr lang="en-US" sz="2300" dirty="0" smtClean="0"/>
              <a:t>.</a:t>
            </a:r>
            <a:endParaRPr lang="en-US" sz="2300" dirty="0"/>
          </a:p>
          <a:p>
            <a:pPr lvl="0"/>
            <a:r>
              <a:rPr lang="en-US" sz="2300" dirty="0"/>
              <a:t>Descriptions of the impact of COVID-19 on individual grants should be included in the next RPPR (progress report).  A special report or submission is not necessary unless there are highly unusual circumstances.</a:t>
            </a:r>
          </a:p>
          <a:p>
            <a:endParaRPr lang="en-US" dirty="0"/>
          </a:p>
          <a:p>
            <a:endParaRPr lang="en-US" dirty="0"/>
          </a:p>
        </p:txBody>
      </p:sp>
    </p:spTree>
    <p:extLst>
      <p:ext uri="{BB962C8B-B14F-4D97-AF65-F5344CB8AC3E}">
        <p14:creationId xmlns:p14="http://schemas.microsoft.com/office/powerpoint/2010/main" val="3396124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768353" y="403412"/>
            <a:ext cx="5423647" cy="6051176"/>
          </a:xfrm>
          <a:prstGeom prst="rect">
            <a:avLst/>
          </a:prstGeom>
          <a:blipFill>
            <a:blip r:embed="rId2" cstate="print"/>
            <a:stretch>
              <a:fillRect/>
            </a:stretch>
          </a:blipFill>
        </p:spPr>
        <p:txBody>
          <a:bodyPr wrap="square" lIns="0" tIns="0" rIns="0" bIns="0" rtlCol="0"/>
          <a:lstStyle/>
          <a:p>
            <a:endParaRPr sz="1588"/>
          </a:p>
        </p:txBody>
      </p:sp>
      <p:sp>
        <p:nvSpPr>
          <p:cNvPr id="3" name="object 3"/>
          <p:cNvSpPr/>
          <p:nvPr/>
        </p:nvSpPr>
        <p:spPr>
          <a:xfrm>
            <a:off x="2461259" y="6252210"/>
            <a:ext cx="404756" cy="404756"/>
          </a:xfrm>
          <a:prstGeom prst="rect">
            <a:avLst/>
          </a:prstGeom>
          <a:blipFill>
            <a:blip r:embed="rId3" cstate="print"/>
            <a:stretch>
              <a:fillRect/>
            </a:stretch>
          </a:blipFill>
        </p:spPr>
        <p:txBody>
          <a:bodyPr wrap="square" lIns="0" tIns="0" rIns="0" bIns="0" rtlCol="0"/>
          <a:lstStyle/>
          <a:p>
            <a:endParaRPr sz="1588"/>
          </a:p>
        </p:txBody>
      </p:sp>
      <p:sp>
        <p:nvSpPr>
          <p:cNvPr id="4" name="object 4"/>
          <p:cNvSpPr/>
          <p:nvPr/>
        </p:nvSpPr>
        <p:spPr>
          <a:xfrm>
            <a:off x="2954960" y="6278075"/>
            <a:ext cx="2286000" cy="353026"/>
          </a:xfrm>
          <a:prstGeom prst="rect">
            <a:avLst/>
          </a:prstGeom>
          <a:blipFill>
            <a:blip r:embed="rId4" cstate="print"/>
            <a:stretch>
              <a:fillRect/>
            </a:stretch>
          </a:blipFill>
        </p:spPr>
        <p:txBody>
          <a:bodyPr wrap="square" lIns="0" tIns="0" rIns="0" bIns="0" rtlCol="0"/>
          <a:lstStyle/>
          <a:p>
            <a:endParaRPr sz="1588"/>
          </a:p>
        </p:txBody>
      </p:sp>
      <p:sp>
        <p:nvSpPr>
          <p:cNvPr id="5" name="object 5"/>
          <p:cNvSpPr txBox="1"/>
          <p:nvPr/>
        </p:nvSpPr>
        <p:spPr>
          <a:xfrm>
            <a:off x="2461259" y="2374871"/>
            <a:ext cx="6532469" cy="3438536"/>
          </a:xfrm>
          <a:prstGeom prst="rect">
            <a:avLst/>
          </a:prstGeom>
        </p:spPr>
        <p:txBody>
          <a:bodyPr vert="horz" wrap="square" lIns="0" tIns="39781" rIns="0" bIns="0" rtlCol="0">
            <a:spAutoFit/>
          </a:bodyPr>
          <a:lstStyle/>
          <a:p>
            <a:pPr marL="238138" marR="10086" indent="-227492">
              <a:lnSpc>
                <a:spcPts val="1809"/>
              </a:lnSpc>
              <a:spcBef>
                <a:spcPts val="313"/>
              </a:spcBef>
            </a:pPr>
            <a:r>
              <a:rPr sz="1677" spc="124" dirty="0">
                <a:latin typeface="Times New Roman"/>
                <a:cs typeface="Times New Roman"/>
              </a:rPr>
              <a:t>Other</a:t>
            </a:r>
            <a:r>
              <a:rPr sz="1677" spc="66" dirty="0">
                <a:latin typeface="Times New Roman"/>
                <a:cs typeface="Times New Roman"/>
              </a:rPr>
              <a:t> </a:t>
            </a:r>
            <a:r>
              <a:rPr sz="1677" spc="154" dirty="0">
                <a:latin typeface="Times New Roman"/>
                <a:cs typeface="Times New Roman"/>
              </a:rPr>
              <a:t>Support</a:t>
            </a:r>
            <a:r>
              <a:rPr sz="1677" spc="62" dirty="0">
                <a:latin typeface="Times New Roman"/>
                <a:cs typeface="Times New Roman"/>
              </a:rPr>
              <a:t> </a:t>
            </a:r>
            <a:r>
              <a:rPr sz="1677" spc="128" dirty="0">
                <a:latin typeface="Times New Roman"/>
                <a:cs typeface="Times New Roman"/>
              </a:rPr>
              <a:t>is</a:t>
            </a:r>
            <a:r>
              <a:rPr sz="1677" spc="53" dirty="0">
                <a:latin typeface="Times New Roman"/>
                <a:cs typeface="Times New Roman"/>
              </a:rPr>
              <a:t> </a:t>
            </a:r>
            <a:r>
              <a:rPr sz="1677" spc="132" dirty="0">
                <a:latin typeface="Times New Roman"/>
                <a:cs typeface="Times New Roman"/>
              </a:rPr>
              <a:t>defined</a:t>
            </a:r>
            <a:r>
              <a:rPr sz="1677" spc="53" dirty="0">
                <a:latin typeface="Times New Roman"/>
                <a:cs typeface="Times New Roman"/>
              </a:rPr>
              <a:t> </a:t>
            </a:r>
            <a:r>
              <a:rPr sz="1677" spc="88" dirty="0">
                <a:latin typeface="Times New Roman"/>
                <a:cs typeface="Times New Roman"/>
              </a:rPr>
              <a:t>in</a:t>
            </a:r>
            <a:r>
              <a:rPr sz="1677" spc="31" dirty="0">
                <a:latin typeface="Times New Roman"/>
                <a:cs typeface="Times New Roman"/>
              </a:rPr>
              <a:t> </a:t>
            </a:r>
            <a:r>
              <a:rPr sz="1677" spc="154" dirty="0">
                <a:latin typeface="Times New Roman"/>
                <a:cs typeface="Times New Roman"/>
              </a:rPr>
              <a:t>the</a:t>
            </a:r>
            <a:r>
              <a:rPr sz="1677" spc="57" dirty="0">
                <a:latin typeface="Times New Roman"/>
                <a:cs typeface="Times New Roman"/>
              </a:rPr>
              <a:t> </a:t>
            </a:r>
            <a:r>
              <a:rPr sz="1677" spc="-35" dirty="0">
                <a:latin typeface="Times New Roman"/>
                <a:cs typeface="Times New Roman"/>
              </a:rPr>
              <a:t>NIH</a:t>
            </a:r>
            <a:r>
              <a:rPr sz="1677" spc="44" dirty="0">
                <a:latin typeface="Times New Roman"/>
                <a:cs typeface="Times New Roman"/>
              </a:rPr>
              <a:t> </a:t>
            </a:r>
            <a:r>
              <a:rPr sz="1677" spc="150" dirty="0">
                <a:latin typeface="Times New Roman"/>
                <a:cs typeface="Times New Roman"/>
              </a:rPr>
              <a:t>Grants</a:t>
            </a:r>
            <a:r>
              <a:rPr sz="1677" spc="75" dirty="0">
                <a:latin typeface="Times New Roman"/>
                <a:cs typeface="Times New Roman"/>
              </a:rPr>
              <a:t> </a:t>
            </a:r>
            <a:r>
              <a:rPr sz="1677" spc="106" dirty="0">
                <a:latin typeface="Times New Roman"/>
                <a:cs typeface="Times New Roman"/>
              </a:rPr>
              <a:t>Policy</a:t>
            </a:r>
            <a:r>
              <a:rPr sz="1677" spc="53" dirty="0">
                <a:latin typeface="Times New Roman"/>
                <a:cs typeface="Times New Roman"/>
              </a:rPr>
              <a:t> </a:t>
            </a:r>
            <a:r>
              <a:rPr sz="1677" spc="150" dirty="0">
                <a:latin typeface="Times New Roman"/>
                <a:cs typeface="Times New Roman"/>
              </a:rPr>
              <a:t>Statement</a:t>
            </a:r>
            <a:r>
              <a:rPr sz="1677" spc="79" dirty="0">
                <a:latin typeface="Times New Roman"/>
                <a:cs typeface="Times New Roman"/>
              </a:rPr>
              <a:t> </a:t>
            </a:r>
            <a:r>
              <a:rPr sz="1677" spc="57" dirty="0">
                <a:latin typeface="Times New Roman"/>
                <a:cs typeface="Times New Roman"/>
              </a:rPr>
              <a:t>(</a:t>
            </a:r>
            <a:r>
              <a:rPr sz="1677" u="heavy" spc="57" dirty="0">
                <a:solidFill>
                  <a:srgbClr val="5E9AAF"/>
                </a:solidFill>
                <a:uFill>
                  <a:solidFill>
                    <a:srgbClr val="5E9AAF"/>
                  </a:solidFill>
                </a:uFill>
                <a:latin typeface="Times New Roman"/>
                <a:cs typeface="Times New Roman"/>
              </a:rPr>
              <a:t>1.2 </a:t>
            </a:r>
            <a:r>
              <a:rPr sz="1677" spc="57" dirty="0">
                <a:solidFill>
                  <a:srgbClr val="5E9AAF"/>
                </a:solidFill>
                <a:latin typeface="Times New Roman"/>
                <a:cs typeface="Times New Roman"/>
              </a:rPr>
              <a:t> </a:t>
            </a:r>
            <a:r>
              <a:rPr sz="1677" u="heavy" spc="97" dirty="0">
                <a:solidFill>
                  <a:srgbClr val="5E9AAF"/>
                </a:solidFill>
                <a:uFill>
                  <a:solidFill>
                    <a:srgbClr val="5E9AAF"/>
                  </a:solidFill>
                </a:uFill>
                <a:latin typeface="Times New Roman"/>
                <a:cs typeface="Times New Roman"/>
              </a:rPr>
              <a:t>Definitions</a:t>
            </a:r>
            <a:r>
              <a:rPr sz="1677" spc="97" dirty="0">
                <a:solidFill>
                  <a:srgbClr val="5E9AAF"/>
                </a:solidFill>
                <a:latin typeface="Times New Roman"/>
                <a:cs typeface="Times New Roman"/>
              </a:rPr>
              <a:t> </a:t>
            </a:r>
            <a:r>
              <a:rPr sz="1677" spc="180" dirty="0">
                <a:latin typeface="Times New Roman"/>
                <a:cs typeface="Times New Roman"/>
              </a:rPr>
              <a:t>and </a:t>
            </a:r>
            <a:r>
              <a:rPr sz="1677" u="heavy" spc="71" dirty="0">
                <a:solidFill>
                  <a:srgbClr val="5E9AAF"/>
                </a:solidFill>
                <a:uFill>
                  <a:solidFill>
                    <a:srgbClr val="5E9AAF"/>
                  </a:solidFill>
                </a:uFill>
                <a:latin typeface="Times New Roman"/>
                <a:cs typeface="Times New Roman"/>
              </a:rPr>
              <a:t>2.5.1 </a:t>
            </a:r>
            <a:r>
              <a:rPr sz="1677" u="heavy" spc="97" dirty="0">
                <a:solidFill>
                  <a:srgbClr val="5E9AAF"/>
                </a:solidFill>
                <a:uFill>
                  <a:solidFill>
                    <a:srgbClr val="5E9AAF"/>
                  </a:solidFill>
                </a:uFill>
                <a:latin typeface="Times New Roman"/>
                <a:cs typeface="Times New Roman"/>
              </a:rPr>
              <a:t>Just-in-Time</a:t>
            </a:r>
            <a:r>
              <a:rPr sz="1677" spc="97" dirty="0">
                <a:latin typeface="Times New Roman"/>
                <a:cs typeface="Times New Roman"/>
              </a:rPr>
              <a:t>), </a:t>
            </a:r>
            <a:r>
              <a:rPr sz="1677" spc="132" dirty="0">
                <a:latin typeface="Times New Roman"/>
                <a:cs typeface="Times New Roman"/>
              </a:rPr>
              <a:t>which </a:t>
            </a:r>
            <a:r>
              <a:rPr sz="1677" spc="194" dirty="0">
                <a:latin typeface="Times New Roman"/>
                <a:cs typeface="Times New Roman"/>
              </a:rPr>
              <a:t>was </a:t>
            </a:r>
            <a:r>
              <a:rPr sz="1677" spc="172" dirty="0">
                <a:latin typeface="Times New Roman"/>
                <a:cs typeface="Times New Roman"/>
              </a:rPr>
              <a:t>updated </a:t>
            </a:r>
            <a:r>
              <a:rPr sz="1677" spc="79" dirty="0">
                <a:latin typeface="Times New Roman"/>
                <a:cs typeface="Times New Roman"/>
              </a:rPr>
              <a:t>in  </a:t>
            </a:r>
            <a:r>
              <a:rPr sz="1677" spc="146" dirty="0">
                <a:latin typeface="Times New Roman"/>
                <a:cs typeface="Times New Roman"/>
              </a:rPr>
              <a:t>December</a:t>
            </a:r>
            <a:r>
              <a:rPr sz="1677" spc="62" dirty="0">
                <a:latin typeface="Times New Roman"/>
                <a:cs typeface="Times New Roman"/>
              </a:rPr>
              <a:t> </a:t>
            </a:r>
            <a:r>
              <a:rPr sz="1677" spc="88" dirty="0">
                <a:latin typeface="Times New Roman"/>
                <a:cs typeface="Times New Roman"/>
              </a:rPr>
              <a:t>2019</a:t>
            </a:r>
            <a:endParaRPr sz="1677" dirty="0">
              <a:latin typeface="Times New Roman"/>
              <a:cs typeface="Times New Roman"/>
            </a:endParaRPr>
          </a:p>
          <a:p>
            <a:pPr marL="540713" marR="4483" indent="-227492">
              <a:lnSpc>
                <a:spcPts val="1623"/>
              </a:lnSpc>
              <a:spcBef>
                <a:spcPts val="896"/>
              </a:spcBef>
              <a:buClr>
                <a:srgbClr val="1F5489"/>
              </a:buClr>
              <a:buChar char="•"/>
              <a:tabLst>
                <a:tab pos="540713" algn="l"/>
                <a:tab pos="541273" algn="l"/>
              </a:tabLst>
            </a:pPr>
            <a:r>
              <a:rPr sz="1500" spc="-106" dirty="0">
                <a:latin typeface="Times New Roman"/>
                <a:cs typeface="Times New Roman"/>
              </a:rPr>
              <a:t>“All </a:t>
            </a:r>
            <a:r>
              <a:rPr sz="1500" spc="101" dirty="0">
                <a:latin typeface="Times New Roman"/>
                <a:cs typeface="Times New Roman"/>
              </a:rPr>
              <a:t>resources </a:t>
            </a:r>
            <a:r>
              <a:rPr sz="1500" spc="124" dirty="0">
                <a:latin typeface="Times New Roman"/>
                <a:cs typeface="Times New Roman"/>
              </a:rPr>
              <a:t>made </a:t>
            </a:r>
            <a:r>
              <a:rPr sz="1500" spc="53" dirty="0">
                <a:latin typeface="Times New Roman"/>
                <a:cs typeface="Times New Roman"/>
              </a:rPr>
              <a:t>available </a:t>
            </a:r>
            <a:r>
              <a:rPr sz="1500" spc="35" dirty="0">
                <a:latin typeface="Times New Roman"/>
                <a:cs typeface="Times New Roman"/>
              </a:rPr>
              <a:t>to </a:t>
            </a:r>
            <a:r>
              <a:rPr sz="1500" spc="168" dirty="0">
                <a:latin typeface="Times New Roman"/>
                <a:cs typeface="Times New Roman"/>
              </a:rPr>
              <a:t>a </a:t>
            </a:r>
            <a:r>
              <a:rPr sz="1500" spc="97" dirty="0">
                <a:latin typeface="Times New Roman"/>
                <a:cs typeface="Times New Roman"/>
              </a:rPr>
              <a:t>researcher </a:t>
            </a:r>
            <a:r>
              <a:rPr sz="1500" spc="4" dirty="0">
                <a:latin typeface="Times New Roman"/>
                <a:cs typeface="Times New Roman"/>
              </a:rPr>
              <a:t>in </a:t>
            </a:r>
            <a:r>
              <a:rPr sz="1500" spc="71" dirty="0">
                <a:latin typeface="Times New Roman"/>
                <a:cs typeface="Times New Roman"/>
              </a:rPr>
              <a:t>support </a:t>
            </a:r>
            <a:r>
              <a:rPr sz="1500" dirty="0">
                <a:latin typeface="Times New Roman"/>
                <a:cs typeface="Times New Roman"/>
              </a:rPr>
              <a:t>of </a:t>
            </a:r>
            <a:r>
              <a:rPr sz="1500" spc="66" dirty="0">
                <a:latin typeface="Times New Roman"/>
                <a:cs typeface="Times New Roman"/>
              </a:rPr>
              <a:t>and/or  </a:t>
            </a:r>
            <a:r>
              <a:rPr sz="1500" spc="71" dirty="0">
                <a:latin typeface="Times New Roman"/>
                <a:cs typeface="Times New Roman"/>
              </a:rPr>
              <a:t>related </a:t>
            </a:r>
            <a:r>
              <a:rPr sz="1500" spc="35" dirty="0">
                <a:latin typeface="Times New Roman"/>
                <a:cs typeface="Times New Roman"/>
              </a:rPr>
              <a:t>to </a:t>
            </a:r>
            <a:r>
              <a:rPr sz="1500" dirty="0">
                <a:latin typeface="Times New Roman"/>
                <a:cs typeface="Times New Roman"/>
              </a:rPr>
              <a:t>all of </a:t>
            </a:r>
            <a:r>
              <a:rPr sz="1500" spc="35" dirty="0">
                <a:latin typeface="Times New Roman"/>
                <a:cs typeface="Times New Roman"/>
              </a:rPr>
              <a:t>their </a:t>
            </a:r>
            <a:r>
              <a:rPr sz="1500" spc="101" dirty="0">
                <a:latin typeface="Times New Roman"/>
                <a:cs typeface="Times New Roman"/>
              </a:rPr>
              <a:t>research </a:t>
            </a:r>
            <a:r>
              <a:rPr sz="1500" spc="93" dirty="0">
                <a:latin typeface="Times New Roman"/>
                <a:cs typeface="Times New Roman"/>
              </a:rPr>
              <a:t>endeavors, </a:t>
            </a:r>
            <a:r>
              <a:rPr sz="1500" spc="88" dirty="0">
                <a:latin typeface="Times New Roman"/>
                <a:cs typeface="Times New Roman"/>
              </a:rPr>
              <a:t>regardless </a:t>
            </a:r>
            <a:r>
              <a:rPr sz="1500" spc="-9" dirty="0">
                <a:latin typeface="Times New Roman"/>
                <a:cs typeface="Times New Roman"/>
              </a:rPr>
              <a:t>of </a:t>
            </a:r>
            <a:r>
              <a:rPr sz="1500" spc="66" dirty="0">
                <a:latin typeface="Times New Roman"/>
                <a:cs typeface="Times New Roman"/>
              </a:rPr>
              <a:t>whether </a:t>
            </a:r>
            <a:r>
              <a:rPr sz="1500" spc="44" dirty="0">
                <a:latin typeface="Times New Roman"/>
                <a:cs typeface="Times New Roman"/>
              </a:rPr>
              <a:t>or </a:t>
            </a:r>
            <a:r>
              <a:rPr sz="1500" spc="53" dirty="0">
                <a:latin typeface="Times New Roman"/>
                <a:cs typeface="Times New Roman"/>
              </a:rPr>
              <a:t>not  </a:t>
            </a:r>
            <a:r>
              <a:rPr sz="1500" spc="62" dirty="0">
                <a:latin typeface="Times New Roman"/>
                <a:cs typeface="Times New Roman"/>
              </a:rPr>
              <a:t>they </a:t>
            </a:r>
            <a:r>
              <a:rPr sz="1500" spc="101" dirty="0">
                <a:latin typeface="Times New Roman"/>
                <a:cs typeface="Times New Roman"/>
              </a:rPr>
              <a:t>have </a:t>
            </a:r>
            <a:r>
              <a:rPr sz="1500" spc="71" dirty="0">
                <a:latin typeface="Times New Roman"/>
                <a:cs typeface="Times New Roman"/>
              </a:rPr>
              <a:t>monetary </a:t>
            </a:r>
            <a:r>
              <a:rPr sz="1500" spc="66" dirty="0">
                <a:latin typeface="Times New Roman"/>
                <a:cs typeface="Times New Roman"/>
              </a:rPr>
              <a:t>value </a:t>
            </a:r>
            <a:r>
              <a:rPr sz="1500" spc="110" dirty="0">
                <a:latin typeface="Times New Roman"/>
                <a:cs typeface="Times New Roman"/>
              </a:rPr>
              <a:t>and </a:t>
            </a:r>
            <a:r>
              <a:rPr sz="1500" spc="88" dirty="0">
                <a:latin typeface="Times New Roman"/>
                <a:cs typeface="Times New Roman"/>
              </a:rPr>
              <a:t>regardless </a:t>
            </a:r>
            <a:r>
              <a:rPr sz="1500" dirty="0">
                <a:latin typeface="Times New Roman"/>
                <a:cs typeface="Times New Roman"/>
              </a:rPr>
              <a:t>of </a:t>
            </a:r>
            <a:r>
              <a:rPr sz="1500" spc="66" dirty="0">
                <a:latin typeface="Times New Roman"/>
                <a:cs typeface="Times New Roman"/>
              </a:rPr>
              <a:t>whether </a:t>
            </a:r>
            <a:r>
              <a:rPr sz="1500" spc="62" dirty="0">
                <a:latin typeface="Times New Roman"/>
                <a:cs typeface="Times New Roman"/>
              </a:rPr>
              <a:t>they </a:t>
            </a:r>
            <a:r>
              <a:rPr sz="1500" spc="110" dirty="0">
                <a:latin typeface="Times New Roman"/>
                <a:cs typeface="Times New Roman"/>
              </a:rPr>
              <a:t>are </a:t>
            </a:r>
            <a:r>
              <a:rPr sz="1500" spc="132" dirty="0">
                <a:latin typeface="Times New Roman"/>
                <a:cs typeface="Times New Roman"/>
              </a:rPr>
              <a:t>based</a:t>
            </a:r>
            <a:r>
              <a:rPr sz="1500" spc="-180" dirty="0">
                <a:latin typeface="Times New Roman"/>
                <a:cs typeface="Times New Roman"/>
              </a:rPr>
              <a:t> </a:t>
            </a:r>
            <a:r>
              <a:rPr sz="1500" spc="75" dirty="0">
                <a:latin typeface="Times New Roman"/>
                <a:cs typeface="Times New Roman"/>
              </a:rPr>
              <a:t>at  </a:t>
            </a:r>
            <a:r>
              <a:rPr sz="1500" spc="79" dirty="0">
                <a:latin typeface="Times New Roman"/>
                <a:cs typeface="Times New Roman"/>
              </a:rPr>
              <a:t>the </a:t>
            </a:r>
            <a:r>
              <a:rPr sz="1500" spc="22" dirty="0">
                <a:latin typeface="Times New Roman"/>
                <a:cs typeface="Times New Roman"/>
              </a:rPr>
              <a:t>institution </a:t>
            </a:r>
            <a:r>
              <a:rPr sz="1500" spc="79" dirty="0">
                <a:latin typeface="Times New Roman"/>
                <a:cs typeface="Times New Roman"/>
              </a:rPr>
              <a:t>the </a:t>
            </a:r>
            <a:r>
              <a:rPr sz="1500" spc="97" dirty="0">
                <a:latin typeface="Times New Roman"/>
                <a:cs typeface="Times New Roman"/>
              </a:rPr>
              <a:t>researcher </a:t>
            </a:r>
            <a:r>
              <a:rPr sz="1500" spc="31" dirty="0">
                <a:latin typeface="Times New Roman"/>
                <a:cs typeface="Times New Roman"/>
              </a:rPr>
              <a:t>identifies </a:t>
            </a:r>
            <a:r>
              <a:rPr sz="1500" spc="-4" dirty="0">
                <a:latin typeface="Times New Roman"/>
                <a:cs typeface="Times New Roman"/>
              </a:rPr>
              <a:t>for </a:t>
            </a:r>
            <a:r>
              <a:rPr sz="1500" spc="79" dirty="0">
                <a:latin typeface="Times New Roman"/>
                <a:cs typeface="Times New Roman"/>
              </a:rPr>
              <a:t>the </a:t>
            </a:r>
            <a:r>
              <a:rPr sz="1500" spc="57" dirty="0">
                <a:latin typeface="Times New Roman"/>
                <a:cs typeface="Times New Roman"/>
              </a:rPr>
              <a:t>current </a:t>
            </a:r>
            <a:r>
              <a:rPr sz="1500" spc="62" dirty="0">
                <a:latin typeface="Times New Roman"/>
                <a:cs typeface="Times New Roman"/>
              </a:rPr>
              <a:t>grant. </a:t>
            </a:r>
            <a:r>
              <a:rPr sz="1500" spc="44" dirty="0">
                <a:latin typeface="Times New Roman"/>
                <a:cs typeface="Times New Roman"/>
              </a:rPr>
              <a:t>This  </a:t>
            </a:r>
            <a:r>
              <a:rPr sz="1500" spc="62" dirty="0">
                <a:latin typeface="Times New Roman"/>
                <a:cs typeface="Times New Roman"/>
              </a:rPr>
              <a:t>includes </a:t>
            </a:r>
            <a:r>
              <a:rPr sz="1500" spc="93" dirty="0">
                <a:latin typeface="Times New Roman"/>
                <a:cs typeface="Times New Roman"/>
              </a:rPr>
              <a:t>resource </a:t>
            </a:r>
            <a:r>
              <a:rPr sz="1500" spc="66" dirty="0">
                <a:latin typeface="Times New Roman"/>
                <a:cs typeface="Times New Roman"/>
              </a:rPr>
              <a:t>and/or </a:t>
            </a:r>
            <a:r>
              <a:rPr sz="1500" spc="26" dirty="0">
                <a:latin typeface="Times New Roman"/>
                <a:cs typeface="Times New Roman"/>
              </a:rPr>
              <a:t>financial </a:t>
            </a:r>
            <a:r>
              <a:rPr sz="1500" spc="66" dirty="0">
                <a:latin typeface="Times New Roman"/>
                <a:cs typeface="Times New Roman"/>
              </a:rPr>
              <a:t>support </a:t>
            </a:r>
            <a:r>
              <a:rPr sz="1500" spc="18" dirty="0">
                <a:latin typeface="Times New Roman"/>
                <a:cs typeface="Times New Roman"/>
              </a:rPr>
              <a:t>from </a:t>
            </a:r>
            <a:r>
              <a:rPr sz="1500" dirty="0">
                <a:latin typeface="Times New Roman"/>
                <a:cs typeface="Times New Roman"/>
              </a:rPr>
              <a:t>all </a:t>
            </a:r>
            <a:r>
              <a:rPr sz="1500" spc="31" dirty="0">
                <a:latin typeface="Times New Roman"/>
                <a:cs typeface="Times New Roman"/>
              </a:rPr>
              <a:t>foreign </a:t>
            </a:r>
            <a:r>
              <a:rPr sz="1500" spc="115" dirty="0">
                <a:latin typeface="Times New Roman"/>
                <a:cs typeface="Times New Roman"/>
              </a:rPr>
              <a:t>and  </a:t>
            </a:r>
            <a:r>
              <a:rPr sz="1500" spc="71" dirty="0">
                <a:latin typeface="Times New Roman"/>
                <a:cs typeface="Times New Roman"/>
              </a:rPr>
              <a:t>domestic </a:t>
            </a:r>
            <a:r>
              <a:rPr sz="1500" spc="49" dirty="0">
                <a:latin typeface="Times New Roman"/>
                <a:cs typeface="Times New Roman"/>
              </a:rPr>
              <a:t>entities, </a:t>
            </a:r>
            <a:r>
              <a:rPr sz="1500" spc="26" dirty="0">
                <a:latin typeface="Times New Roman"/>
                <a:cs typeface="Times New Roman"/>
              </a:rPr>
              <a:t>including </a:t>
            </a:r>
            <a:r>
              <a:rPr sz="1500" spc="53" dirty="0">
                <a:latin typeface="Times New Roman"/>
                <a:cs typeface="Times New Roman"/>
              </a:rPr>
              <a:t>but not </a:t>
            </a:r>
            <a:r>
              <a:rPr sz="1500" spc="9" dirty="0">
                <a:latin typeface="Times New Roman"/>
                <a:cs typeface="Times New Roman"/>
              </a:rPr>
              <a:t>limited </a:t>
            </a:r>
            <a:r>
              <a:rPr sz="1500" spc="35" dirty="0">
                <a:latin typeface="Times New Roman"/>
                <a:cs typeface="Times New Roman"/>
              </a:rPr>
              <a:t>to, </a:t>
            </a:r>
            <a:r>
              <a:rPr sz="1500" spc="26" dirty="0">
                <a:latin typeface="Times New Roman"/>
                <a:cs typeface="Times New Roman"/>
              </a:rPr>
              <a:t>financial </a:t>
            </a:r>
            <a:r>
              <a:rPr sz="1500" spc="66" dirty="0">
                <a:latin typeface="Times New Roman"/>
                <a:cs typeface="Times New Roman"/>
              </a:rPr>
              <a:t>support </a:t>
            </a:r>
            <a:r>
              <a:rPr sz="1500" spc="-4" dirty="0">
                <a:latin typeface="Times New Roman"/>
                <a:cs typeface="Times New Roman"/>
              </a:rPr>
              <a:t>for  </a:t>
            </a:r>
            <a:r>
              <a:rPr sz="1500" spc="44" dirty="0">
                <a:latin typeface="Times New Roman"/>
                <a:cs typeface="Times New Roman"/>
              </a:rPr>
              <a:t>laboratory </a:t>
            </a:r>
            <a:r>
              <a:rPr sz="1500" spc="75" dirty="0">
                <a:latin typeface="Times New Roman"/>
                <a:cs typeface="Times New Roman"/>
              </a:rPr>
              <a:t>personnel, </a:t>
            </a:r>
            <a:r>
              <a:rPr sz="1500" spc="110" dirty="0">
                <a:latin typeface="Times New Roman"/>
                <a:cs typeface="Times New Roman"/>
              </a:rPr>
              <a:t>and </a:t>
            </a:r>
            <a:r>
              <a:rPr sz="1500" spc="35" dirty="0">
                <a:latin typeface="Times New Roman"/>
                <a:cs typeface="Times New Roman"/>
              </a:rPr>
              <a:t>provision </a:t>
            </a:r>
            <a:r>
              <a:rPr sz="1500" dirty="0">
                <a:latin typeface="Times New Roman"/>
                <a:cs typeface="Times New Roman"/>
              </a:rPr>
              <a:t>of </a:t>
            </a:r>
            <a:r>
              <a:rPr sz="1500" spc="49" dirty="0">
                <a:latin typeface="Times New Roman"/>
                <a:cs typeface="Times New Roman"/>
              </a:rPr>
              <a:t>high-value </a:t>
            </a:r>
            <a:r>
              <a:rPr sz="1500" spc="62" dirty="0">
                <a:latin typeface="Times New Roman"/>
                <a:cs typeface="Times New Roman"/>
              </a:rPr>
              <a:t>materials that </a:t>
            </a:r>
            <a:r>
              <a:rPr sz="1500" spc="110" dirty="0">
                <a:latin typeface="Times New Roman"/>
                <a:cs typeface="Times New Roman"/>
              </a:rPr>
              <a:t>are </a:t>
            </a:r>
            <a:r>
              <a:rPr sz="1500" spc="53" dirty="0">
                <a:latin typeface="Times New Roman"/>
                <a:cs typeface="Times New Roman"/>
              </a:rPr>
              <a:t>not  </a:t>
            </a:r>
            <a:r>
              <a:rPr sz="1500" spc="26" dirty="0">
                <a:latin typeface="Times New Roman"/>
                <a:cs typeface="Times New Roman"/>
              </a:rPr>
              <a:t>freely </a:t>
            </a:r>
            <a:r>
              <a:rPr sz="1500" spc="53" dirty="0">
                <a:latin typeface="Times New Roman"/>
                <a:cs typeface="Times New Roman"/>
              </a:rPr>
              <a:t>available </a:t>
            </a:r>
            <a:r>
              <a:rPr sz="1500" spc="62" dirty="0">
                <a:latin typeface="Times New Roman"/>
                <a:cs typeface="Times New Roman"/>
              </a:rPr>
              <a:t>(e.g., </a:t>
            </a:r>
            <a:r>
              <a:rPr sz="1500" spc="35" dirty="0">
                <a:latin typeface="Times New Roman"/>
                <a:cs typeface="Times New Roman"/>
              </a:rPr>
              <a:t>biologics, </a:t>
            </a:r>
            <a:r>
              <a:rPr sz="1500" spc="57" dirty="0">
                <a:latin typeface="Times New Roman"/>
                <a:cs typeface="Times New Roman"/>
              </a:rPr>
              <a:t>chemical, </a:t>
            </a:r>
            <a:r>
              <a:rPr sz="1500" spc="66" dirty="0">
                <a:latin typeface="Times New Roman"/>
                <a:cs typeface="Times New Roman"/>
              </a:rPr>
              <a:t>model </a:t>
            </a:r>
            <a:r>
              <a:rPr sz="1500" spc="93" dirty="0">
                <a:latin typeface="Times New Roman"/>
                <a:cs typeface="Times New Roman"/>
              </a:rPr>
              <a:t>systems, </a:t>
            </a:r>
            <a:r>
              <a:rPr sz="1500" spc="44" dirty="0">
                <a:latin typeface="Times New Roman"/>
                <a:cs typeface="Times New Roman"/>
              </a:rPr>
              <a:t>technology,  </a:t>
            </a:r>
            <a:r>
              <a:rPr sz="1500" spc="18" dirty="0">
                <a:latin typeface="Times New Roman"/>
                <a:cs typeface="Times New Roman"/>
              </a:rPr>
              <a:t>etc.).”</a:t>
            </a:r>
            <a:endParaRPr sz="1500" dirty="0">
              <a:latin typeface="Times New Roman"/>
              <a:cs typeface="Times New Roman"/>
            </a:endParaRPr>
          </a:p>
          <a:p>
            <a:pPr marL="238138" marR="491404" indent="-227492">
              <a:lnSpc>
                <a:spcPts val="1809"/>
              </a:lnSpc>
              <a:spcBef>
                <a:spcPts val="371"/>
              </a:spcBef>
            </a:pPr>
            <a:r>
              <a:rPr sz="1677" spc="119" dirty="0">
                <a:latin typeface="Times New Roman"/>
                <a:cs typeface="Times New Roman"/>
              </a:rPr>
              <a:t>Our </a:t>
            </a:r>
            <a:r>
              <a:rPr sz="1677" spc="106" dirty="0">
                <a:latin typeface="Times New Roman"/>
                <a:cs typeface="Times New Roman"/>
              </a:rPr>
              <a:t>Goal: </a:t>
            </a:r>
            <a:r>
              <a:rPr sz="1677" spc="101" dirty="0">
                <a:latin typeface="Times New Roman"/>
                <a:cs typeface="Times New Roman"/>
              </a:rPr>
              <a:t>Facilitate </a:t>
            </a:r>
            <a:r>
              <a:rPr sz="1677" spc="154" dirty="0">
                <a:latin typeface="Times New Roman"/>
                <a:cs typeface="Times New Roman"/>
              </a:rPr>
              <a:t>the </a:t>
            </a:r>
            <a:r>
              <a:rPr sz="1677" spc="159" dirty="0">
                <a:latin typeface="Times New Roman"/>
                <a:cs typeface="Times New Roman"/>
              </a:rPr>
              <a:t>transparency </a:t>
            </a:r>
            <a:r>
              <a:rPr sz="1677" spc="180" dirty="0">
                <a:latin typeface="Times New Roman"/>
                <a:cs typeface="Times New Roman"/>
              </a:rPr>
              <a:t>and </a:t>
            </a:r>
            <a:r>
              <a:rPr sz="1677" spc="132" dirty="0">
                <a:latin typeface="Times New Roman"/>
                <a:cs typeface="Times New Roman"/>
              </a:rPr>
              <a:t>reporting </a:t>
            </a:r>
            <a:r>
              <a:rPr sz="1677" spc="88" dirty="0">
                <a:latin typeface="Times New Roman"/>
                <a:cs typeface="Times New Roman"/>
              </a:rPr>
              <a:t>of </a:t>
            </a:r>
            <a:r>
              <a:rPr sz="1677" spc="57" dirty="0">
                <a:latin typeface="Times New Roman"/>
                <a:cs typeface="Times New Roman"/>
              </a:rPr>
              <a:t>all  </a:t>
            </a:r>
            <a:r>
              <a:rPr sz="1677" spc="168" dirty="0">
                <a:latin typeface="Times New Roman"/>
                <a:cs typeface="Times New Roman"/>
              </a:rPr>
              <a:t>research</a:t>
            </a:r>
            <a:r>
              <a:rPr sz="1677" spc="79" dirty="0">
                <a:latin typeface="Times New Roman"/>
                <a:cs typeface="Times New Roman"/>
              </a:rPr>
              <a:t> </a:t>
            </a:r>
            <a:r>
              <a:rPr sz="1677" spc="101" dirty="0">
                <a:latin typeface="Times New Roman"/>
                <a:cs typeface="Times New Roman"/>
              </a:rPr>
              <a:t>activities, </a:t>
            </a:r>
            <a:r>
              <a:rPr sz="1677" spc="159" dirty="0">
                <a:latin typeface="Times New Roman"/>
                <a:cs typeface="Times New Roman"/>
              </a:rPr>
              <a:t>both</a:t>
            </a:r>
            <a:r>
              <a:rPr sz="1677" spc="49" dirty="0">
                <a:latin typeface="Times New Roman"/>
                <a:cs typeface="Times New Roman"/>
              </a:rPr>
              <a:t> </a:t>
            </a:r>
            <a:r>
              <a:rPr sz="1677" spc="159" dirty="0">
                <a:latin typeface="Times New Roman"/>
                <a:cs typeface="Times New Roman"/>
              </a:rPr>
              <a:t>domestic</a:t>
            </a:r>
            <a:r>
              <a:rPr sz="1677" spc="71" dirty="0">
                <a:latin typeface="Times New Roman"/>
                <a:cs typeface="Times New Roman"/>
              </a:rPr>
              <a:t> </a:t>
            </a:r>
            <a:r>
              <a:rPr sz="1677" spc="180" dirty="0">
                <a:latin typeface="Times New Roman"/>
                <a:cs typeface="Times New Roman"/>
              </a:rPr>
              <a:t>and</a:t>
            </a:r>
            <a:r>
              <a:rPr sz="1677" spc="53" dirty="0">
                <a:latin typeface="Times New Roman"/>
                <a:cs typeface="Times New Roman"/>
              </a:rPr>
              <a:t> </a:t>
            </a:r>
            <a:r>
              <a:rPr sz="1677" spc="119" dirty="0">
                <a:latin typeface="Times New Roman"/>
                <a:cs typeface="Times New Roman"/>
              </a:rPr>
              <a:t>foreign</a:t>
            </a:r>
            <a:r>
              <a:rPr sz="1677" spc="49" dirty="0">
                <a:latin typeface="Times New Roman"/>
                <a:cs typeface="Times New Roman"/>
              </a:rPr>
              <a:t> </a:t>
            </a:r>
            <a:r>
              <a:rPr sz="1677" spc="154" dirty="0">
                <a:latin typeface="Times New Roman"/>
                <a:cs typeface="Times New Roman"/>
              </a:rPr>
              <a:t>not</a:t>
            </a:r>
            <a:r>
              <a:rPr sz="1677" spc="44" dirty="0">
                <a:latin typeface="Times New Roman"/>
                <a:cs typeface="Times New Roman"/>
              </a:rPr>
              <a:t> </a:t>
            </a:r>
            <a:r>
              <a:rPr sz="1677" spc="119" dirty="0">
                <a:latin typeface="Times New Roman"/>
                <a:cs typeface="Times New Roman"/>
              </a:rPr>
              <a:t>merely  </a:t>
            </a:r>
            <a:r>
              <a:rPr sz="1677" spc="97" dirty="0">
                <a:latin typeface="Times New Roman"/>
                <a:cs typeface="Times New Roman"/>
              </a:rPr>
              <a:t>financial.</a:t>
            </a:r>
            <a:endParaRPr sz="1677" dirty="0">
              <a:latin typeface="Times New Roman"/>
              <a:cs typeface="Times New Roman"/>
            </a:endParaRPr>
          </a:p>
        </p:txBody>
      </p:sp>
      <p:sp>
        <p:nvSpPr>
          <p:cNvPr id="6" name="object 6"/>
          <p:cNvSpPr txBox="1">
            <a:spLocks noGrp="1"/>
          </p:cNvSpPr>
          <p:nvPr>
            <p:ph type="title"/>
          </p:nvPr>
        </p:nvSpPr>
        <p:spPr>
          <a:xfrm>
            <a:off x="2461259" y="515819"/>
            <a:ext cx="4668371" cy="1734864"/>
          </a:xfrm>
          <a:prstGeom prst="rect">
            <a:avLst/>
          </a:prstGeom>
        </p:spPr>
        <p:txBody>
          <a:bodyPr vert="horz" wrap="square" lIns="0" tIns="11206" rIns="0" bIns="0" rtlCol="0" anchor="t">
            <a:spAutoFit/>
          </a:bodyPr>
          <a:lstStyle/>
          <a:p>
            <a:pPr marL="11206" marR="4483">
              <a:spcBef>
                <a:spcPts val="88"/>
              </a:spcBef>
            </a:pPr>
            <a:r>
              <a:rPr lang="en-US" dirty="0"/>
              <a:t/>
            </a:r>
            <a:br>
              <a:rPr lang="en-US" dirty="0"/>
            </a:br>
            <a:r>
              <a:rPr lang="en-US" spc="256" dirty="0" smtClean="0">
                <a:solidFill>
                  <a:srgbClr val="1F5489"/>
                </a:solidFill>
              </a:rPr>
              <a:t/>
            </a:r>
            <a:br>
              <a:rPr lang="en-US" spc="256" dirty="0" smtClean="0">
                <a:solidFill>
                  <a:srgbClr val="1F5489"/>
                </a:solidFill>
              </a:rPr>
            </a:br>
            <a:r>
              <a:rPr sz="2000" spc="256" dirty="0" smtClean="0">
                <a:solidFill>
                  <a:srgbClr val="1F5489"/>
                </a:solidFill>
              </a:rPr>
              <a:t>NIH </a:t>
            </a:r>
            <a:r>
              <a:rPr sz="2000" spc="459" dirty="0">
                <a:solidFill>
                  <a:srgbClr val="1F5489"/>
                </a:solidFill>
              </a:rPr>
              <a:t>Current </a:t>
            </a:r>
            <a:r>
              <a:rPr sz="2000" spc="344" dirty="0">
                <a:solidFill>
                  <a:srgbClr val="1F5489"/>
                </a:solidFill>
              </a:rPr>
              <a:t>Policy</a:t>
            </a:r>
            <a:r>
              <a:rPr sz="2000" spc="-326" dirty="0">
                <a:solidFill>
                  <a:srgbClr val="1F5489"/>
                </a:solidFill>
              </a:rPr>
              <a:t> </a:t>
            </a:r>
            <a:r>
              <a:rPr sz="2000" spc="499" dirty="0">
                <a:solidFill>
                  <a:srgbClr val="1F5489"/>
                </a:solidFill>
              </a:rPr>
              <a:t>on  </a:t>
            </a:r>
            <a:r>
              <a:rPr sz="2000" spc="446" dirty="0">
                <a:solidFill>
                  <a:srgbClr val="1F5489"/>
                </a:solidFill>
              </a:rPr>
              <a:t>Other</a:t>
            </a:r>
            <a:r>
              <a:rPr sz="2000" spc="172" dirty="0">
                <a:solidFill>
                  <a:srgbClr val="1F5489"/>
                </a:solidFill>
              </a:rPr>
              <a:t> </a:t>
            </a:r>
            <a:r>
              <a:rPr sz="2000" spc="476" dirty="0">
                <a:solidFill>
                  <a:srgbClr val="1F5489"/>
                </a:solidFill>
              </a:rPr>
              <a:t>Support</a:t>
            </a:r>
          </a:p>
        </p:txBody>
      </p:sp>
      <p:sp>
        <p:nvSpPr>
          <p:cNvPr id="7" name="TextBox 6"/>
          <p:cNvSpPr txBox="1"/>
          <p:nvPr/>
        </p:nvSpPr>
        <p:spPr>
          <a:xfrm>
            <a:off x="2368732" y="236710"/>
            <a:ext cx="6234366" cy="1308050"/>
          </a:xfrm>
          <a:prstGeom prst="rect">
            <a:avLst/>
          </a:prstGeom>
          <a:noFill/>
        </p:spPr>
        <p:txBody>
          <a:bodyPr wrap="square" rtlCol="0">
            <a:spAutoFit/>
          </a:bodyPr>
          <a:lstStyle/>
          <a:p>
            <a:pPr algn="ctr"/>
            <a:r>
              <a:rPr lang="en-US" sz="2500" b="1" u="sng" dirty="0">
                <a:solidFill>
                  <a:schemeClr val="tx2"/>
                </a:solidFill>
              </a:rPr>
              <a:t>NIH (continued</a:t>
            </a:r>
            <a:r>
              <a:rPr lang="en-US" sz="2500" b="1" u="sng" dirty="0" smtClean="0">
                <a:solidFill>
                  <a:schemeClr val="tx2"/>
                </a:solidFill>
              </a:rPr>
              <a:t>)</a:t>
            </a:r>
          </a:p>
          <a:p>
            <a:endParaRPr lang="en-US" dirty="0" smtClean="0"/>
          </a:p>
          <a:p>
            <a:endParaRPr lang="en-US" dirty="0"/>
          </a:p>
          <a:p>
            <a:r>
              <a:rPr lang="en-US" dirty="0" smtClean="0"/>
              <a:t>Other Support Section of NIH Grant Applications </a:t>
            </a:r>
            <a:endParaRPr lang="en-US" dirty="0"/>
          </a:p>
        </p:txBody>
      </p:sp>
      <p:sp>
        <p:nvSpPr>
          <p:cNvPr id="8" name="TextBox 7"/>
          <p:cNvSpPr txBox="1"/>
          <p:nvPr/>
        </p:nvSpPr>
        <p:spPr>
          <a:xfrm>
            <a:off x="2866015" y="40341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99698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70</TotalTime>
  <Words>1178</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Wisp</vt:lpstr>
      <vt:lpstr>Research Administration Forum May 28, 2020 FEDERAL AGENCY UPDATES </vt:lpstr>
      <vt:lpstr>Agenda:</vt:lpstr>
      <vt:lpstr>Office of Naval Research (ONR) </vt:lpstr>
      <vt:lpstr>ONR (continued)</vt:lpstr>
      <vt:lpstr>National Aeronautics and Space Administration (NASA) </vt:lpstr>
      <vt:lpstr>National Aeronautics and Space Administration (NASA) (continued)</vt:lpstr>
      <vt:lpstr>Air Force Office of Scientific Research (AFOSR) </vt:lpstr>
      <vt:lpstr>National Institutes of Health (NIH) </vt:lpstr>
      <vt:lpstr>  NIH Current Policy on  Other Support</vt:lpstr>
      <vt:lpstr>(NIH Continued) </vt:lpstr>
      <vt:lpstr>National Science Foundation (NSF) </vt:lpstr>
      <vt:lpstr>PAPPG (NSF 20-1) Implementation</vt:lpstr>
      <vt:lpstr>NSF (continued) </vt:lpstr>
      <vt:lpstr>NSF (continued)</vt:lpstr>
      <vt:lpstr>NSF (continued)</vt:lpstr>
      <vt:lpstr>NSF (continued)</vt:lpstr>
      <vt:lpstr>Office of Science and Technology Policy (OSTP) </vt:lpstr>
      <vt:lpstr>Questions?</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 May 28, 2020 FEDERAL AGENCY UPDATES</dc:title>
  <dc:creator>Avina, Christina</dc:creator>
  <cp:lastModifiedBy>Avina, Christina</cp:lastModifiedBy>
  <cp:revision>11</cp:revision>
  <dcterms:created xsi:type="dcterms:W3CDTF">2020-05-25T23:07:17Z</dcterms:created>
  <dcterms:modified xsi:type="dcterms:W3CDTF">2020-05-27T15:39:19Z</dcterms:modified>
</cp:coreProperties>
</file>