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handoutMasterIdLst>
    <p:handoutMasterId r:id="rId48"/>
  </p:handoutMasterIdLst>
  <p:sldIdLst>
    <p:sldId id="256" r:id="rId2"/>
    <p:sldId id="257" r:id="rId3"/>
    <p:sldId id="266" r:id="rId4"/>
    <p:sldId id="259" r:id="rId5"/>
    <p:sldId id="260" r:id="rId6"/>
    <p:sldId id="261" r:id="rId7"/>
    <p:sldId id="262" r:id="rId8"/>
    <p:sldId id="263" r:id="rId9"/>
    <p:sldId id="258" r:id="rId10"/>
    <p:sldId id="264" r:id="rId11"/>
    <p:sldId id="265" r:id="rId12"/>
    <p:sldId id="349" r:id="rId13"/>
    <p:sldId id="350" r:id="rId14"/>
    <p:sldId id="351" r:id="rId15"/>
    <p:sldId id="352" r:id="rId16"/>
    <p:sldId id="353" r:id="rId17"/>
    <p:sldId id="354" r:id="rId18"/>
    <p:sldId id="355" r:id="rId19"/>
    <p:sldId id="356" r:id="rId20"/>
    <p:sldId id="357" r:id="rId21"/>
    <p:sldId id="359" r:id="rId22"/>
    <p:sldId id="360"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294" r:id="rId37"/>
    <p:sldId id="295" r:id="rId38"/>
    <p:sldId id="296" r:id="rId39"/>
    <p:sldId id="297" r:id="rId40"/>
    <p:sldId id="298" r:id="rId41"/>
    <p:sldId id="299" r:id="rId42"/>
    <p:sldId id="305" r:id="rId43"/>
    <p:sldId id="306" r:id="rId44"/>
    <p:sldId id="307" r:id="rId45"/>
    <p:sldId id="308" r:id="rId46"/>
    <p:sldId id="309"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6" d="100"/>
          <a:sy n="116" d="100"/>
        </p:scale>
        <p:origin x="390"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873857-E945-49CD-A580-AE417201990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323F604-8060-41F1-BCD6-9E46CEBA4FE6}">
      <dgm:prSet phldrT="[Text]" custT="1"/>
      <dgm:spPr/>
      <dgm:t>
        <a:bodyPr/>
        <a:lstStyle/>
        <a:p>
          <a:r>
            <a:rPr lang="en-US" sz="2500" dirty="0" smtClean="0"/>
            <a:t>NIH Commons Updates</a:t>
          </a:r>
          <a:r>
            <a:rPr lang="en-US" sz="2000" dirty="0" smtClean="0"/>
            <a:t>	</a:t>
          </a:r>
          <a:endParaRPr lang="en-US" sz="2000" dirty="0"/>
        </a:p>
      </dgm:t>
    </dgm:pt>
    <dgm:pt modelId="{83070BDB-4F07-49C8-856F-0933D1ABC966}" type="parTrans" cxnId="{7BB053C7-8073-4C1B-AFBB-127BB13C7969}">
      <dgm:prSet/>
      <dgm:spPr/>
      <dgm:t>
        <a:bodyPr/>
        <a:lstStyle/>
        <a:p>
          <a:endParaRPr lang="en-US"/>
        </a:p>
      </dgm:t>
    </dgm:pt>
    <dgm:pt modelId="{0A60F5A4-40FD-4EFA-BC54-C412D8496D25}" type="sibTrans" cxnId="{7BB053C7-8073-4C1B-AFBB-127BB13C7969}">
      <dgm:prSet/>
      <dgm:spPr/>
      <dgm:t>
        <a:bodyPr/>
        <a:lstStyle/>
        <a:p>
          <a:endParaRPr lang="en-US"/>
        </a:p>
      </dgm:t>
    </dgm:pt>
    <dgm:pt modelId="{38F8DC53-BA8B-4916-9767-9FF169E05CA5}">
      <dgm:prSet phldrT="[Text]" custT="1"/>
      <dgm:spPr/>
      <dgm:t>
        <a:bodyPr/>
        <a:lstStyle/>
        <a:p>
          <a:r>
            <a:rPr lang="en-US" sz="2500" dirty="0" smtClean="0"/>
            <a:t>Prior Approval Request for No Cost Extension</a:t>
          </a:r>
          <a:endParaRPr lang="en-US" sz="2500" dirty="0"/>
        </a:p>
      </dgm:t>
    </dgm:pt>
    <dgm:pt modelId="{04C4B8D9-E8CF-4EF5-B936-B1FAEADB96F7}" type="parTrans" cxnId="{B7F24E8D-D2BA-493A-AFBD-EFB968920411}">
      <dgm:prSet/>
      <dgm:spPr/>
      <dgm:t>
        <a:bodyPr/>
        <a:lstStyle/>
        <a:p>
          <a:endParaRPr lang="en-US"/>
        </a:p>
      </dgm:t>
    </dgm:pt>
    <dgm:pt modelId="{72CDE3B5-5F5B-48C5-84C3-EB03AAFD62DD}" type="sibTrans" cxnId="{B7F24E8D-D2BA-493A-AFBD-EFB968920411}">
      <dgm:prSet/>
      <dgm:spPr/>
      <dgm:t>
        <a:bodyPr/>
        <a:lstStyle/>
        <a:p>
          <a:endParaRPr lang="en-US"/>
        </a:p>
      </dgm:t>
    </dgm:pt>
    <dgm:pt modelId="{1C3184A2-B5E1-4141-B715-E058E9B991F4}">
      <dgm:prSet phldrT="[Text]" custT="1"/>
      <dgm:spPr/>
      <dgm:t>
        <a:bodyPr/>
        <a:lstStyle/>
        <a:p>
          <a:r>
            <a:rPr lang="en-US" sz="2500" dirty="0" smtClean="0"/>
            <a:t>Prior Approval Request for Change of PI</a:t>
          </a:r>
          <a:endParaRPr lang="en-US" sz="2500" dirty="0"/>
        </a:p>
      </dgm:t>
    </dgm:pt>
    <dgm:pt modelId="{9D2FBE18-20DC-44DC-B657-46423A899AE2}" type="parTrans" cxnId="{C5F1867F-ECFD-4629-B669-9A32BB6C7CF9}">
      <dgm:prSet/>
      <dgm:spPr/>
      <dgm:t>
        <a:bodyPr/>
        <a:lstStyle/>
        <a:p>
          <a:endParaRPr lang="en-US"/>
        </a:p>
      </dgm:t>
    </dgm:pt>
    <dgm:pt modelId="{6A8673EC-9CE6-4D18-8204-CDF12C9E4DF4}" type="sibTrans" cxnId="{C5F1867F-ECFD-4629-B669-9A32BB6C7CF9}">
      <dgm:prSet/>
      <dgm:spPr/>
      <dgm:t>
        <a:bodyPr/>
        <a:lstStyle/>
        <a:p>
          <a:endParaRPr lang="en-US"/>
        </a:p>
      </dgm:t>
    </dgm:pt>
    <dgm:pt modelId="{B04C0655-BC96-4EF0-8D21-90237F65FB0E}" type="pres">
      <dgm:prSet presAssocID="{65873857-E945-49CD-A580-AE4172019905}" presName="linear" presStyleCnt="0">
        <dgm:presLayoutVars>
          <dgm:dir/>
          <dgm:animLvl val="lvl"/>
          <dgm:resizeHandles val="exact"/>
        </dgm:presLayoutVars>
      </dgm:prSet>
      <dgm:spPr/>
      <dgm:t>
        <a:bodyPr/>
        <a:lstStyle/>
        <a:p>
          <a:endParaRPr lang="en-US"/>
        </a:p>
      </dgm:t>
    </dgm:pt>
    <dgm:pt modelId="{F87BCCFE-DCE4-4063-BBBB-CCB96BBF8A5B}" type="pres">
      <dgm:prSet presAssocID="{C323F604-8060-41F1-BCD6-9E46CEBA4FE6}" presName="parentLin" presStyleCnt="0"/>
      <dgm:spPr/>
    </dgm:pt>
    <dgm:pt modelId="{F0D7A0ED-EF72-45D6-93CC-EE01DDBB2C5D}" type="pres">
      <dgm:prSet presAssocID="{C323F604-8060-41F1-BCD6-9E46CEBA4FE6}" presName="parentLeftMargin" presStyleLbl="node1" presStyleIdx="0" presStyleCnt="3"/>
      <dgm:spPr/>
      <dgm:t>
        <a:bodyPr/>
        <a:lstStyle/>
        <a:p>
          <a:endParaRPr lang="en-US"/>
        </a:p>
      </dgm:t>
    </dgm:pt>
    <dgm:pt modelId="{F27EC6B8-28AC-41C7-B6C6-A202E3DC2D03}" type="pres">
      <dgm:prSet presAssocID="{C323F604-8060-41F1-BCD6-9E46CEBA4FE6}" presName="parentText" presStyleLbl="node1" presStyleIdx="0" presStyleCnt="3" custLinFactY="-56707" custLinFactNeighborX="-1848" custLinFactNeighborY="-100000">
        <dgm:presLayoutVars>
          <dgm:chMax val="0"/>
          <dgm:bulletEnabled val="1"/>
        </dgm:presLayoutVars>
      </dgm:prSet>
      <dgm:spPr/>
      <dgm:t>
        <a:bodyPr/>
        <a:lstStyle/>
        <a:p>
          <a:endParaRPr lang="en-US"/>
        </a:p>
      </dgm:t>
    </dgm:pt>
    <dgm:pt modelId="{47759558-F673-434B-AD05-B60D9FEC06E2}" type="pres">
      <dgm:prSet presAssocID="{C323F604-8060-41F1-BCD6-9E46CEBA4FE6}" presName="negativeSpace" presStyleCnt="0"/>
      <dgm:spPr/>
    </dgm:pt>
    <dgm:pt modelId="{ED373CAA-0EA9-4008-81A3-05E516CC54AC}" type="pres">
      <dgm:prSet presAssocID="{C323F604-8060-41F1-BCD6-9E46CEBA4FE6}" presName="childText" presStyleLbl="conFgAcc1" presStyleIdx="0" presStyleCnt="3">
        <dgm:presLayoutVars>
          <dgm:bulletEnabled val="1"/>
        </dgm:presLayoutVars>
      </dgm:prSet>
      <dgm:spPr/>
    </dgm:pt>
    <dgm:pt modelId="{052583EE-AE15-4251-9962-FAF9EAF2274E}" type="pres">
      <dgm:prSet presAssocID="{0A60F5A4-40FD-4EFA-BC54-C412D8496D25}" presName="spaceBetweenRectangles" presStyleCnt="0"/>
      <dgm:spPr/>
    </dgm:pt>
    <dgm:pt modelId="{984EED1D-BC3C-4C5D-A77D-58A268FAE870}" type="pres">
      <dgm:prSet presAssocID="{38F8DC53-BA8B-4916-9767-9FF169E05CA5}" presName="parentLin" presStyleCnt="0"/>
      <dgm:spPr/>
    </dgm:pt>
    <dgm:pt modelId="{E0BD28AC-69F3-43BF-81BA-73A656198771}" type="pres">
      <dgm:prSet presAssocID="{38F8DC53-BA8B-4916-9767-9FF169E05CA5}" presName="parentLeftMargin" presStyleLbl="node1" presStyleIdx="0" presStyleCnt="3"/>
      <dgm:spPr/>
      <dgm:t>
        <a:bodyPr/>
        <a:lstStyle/>
        <a:p>
          <a:endParaRPr lang="en-US"/>
        </a:p>
      </dgm:t>
    </dgm:pt>
    <dgm:pt modelId="{B5A1BED0-91C8-47B8-BABB-E19804B324EE}" type="pres">
      <dgm:prSet presAssocID="{38F8DC53-BA8B-4916-9767-9FF169E05CA5}" presName="parentText" presStyleLbl="node1" presStyleIdx="1" presStyleCnt="3">
        <dgm:presLayoutVars>
          <dgm:chMax val="0"/>
          <dgm:bulletEnabled val="1"/>
        </dgm:presLayoutVars>
      </dgm:prSet>
      <dgm:spPr/>
      <dgm:t>
        <a:bodyPr/>
        <a:lstStyle/>
        <a:p>
          <a:endParaRPr lang="en-US"/>
        </a:p>
      </dgm:t>
    </dgm:pt>
    <dgm:pt modelId="{2C74BC85-B7FF-4D97-9A18-3317924ADEB4}" type="pres">
      <dgm:prSet presAssocID="{38F8DC53-BA8B-4916-9767-9FF169E05CA5}" presName="negativeSpace" presStyleCnt="0"/>
      <dgm:spPr/>
    </dgm:pt>
    <dgm:pt modelId="{6ED7AFCA-B3D5-497D-B121-B85F1A75CC7F}" type="pres">
      <dgm:prSet presAssocID="{38F8DC53-BA8B-4916-9767-9FF169E05CA5}" presName="childText" presStyleLbl="conFgAcc1" presStyleIdx="1" presStyleCnt="3">
        <dgm:presLayoutVars>
          <dgm:bulletEnabled val="1"/>
        </dgm:presLayoutVars>
      </dgm:prSet>
      <dgm:spPr/>
    </dgm:pt>
    <dgm:pt modelId="{00221FAD-1771-4B33-8800-F288B34A5C97}" type="pres">
      <dgm:prSet presAssocID="{72CDE3B5-5F5B-48C5-84C3-EB03AAFD62DD}" presName="spaceBetweenRectangles" presStyleCnt="0"/>
      <dgm:spPr/>
    </dgm:pt>
    <dgm:pt modelId="{22AADF2B-D840-43FB-82B6-449ABFEF5E75}" type="pres">
      <dgm:prSet presAssocID="{1C3184A2-B5E1-4141-B715-E058E9B991F4}" presName="parentLin" presStyleCnt="0"/>
      <dgm:spPr/>
    </dgm:pt>
    <dgm:pt modelId="{395F82D7-0EA3-466C-91A5-2E8FF4958E82}" type="pres">
      <dgm:prSet presAssocID="{1C3184A2-B5E1-4141-B715-E058E9B991F4}" presName="parentLeftMargin" presStyleLbl="node1" presStyleIdx="1" presStyleCnt="3"/>
      <dgm:spPr/>
      <dgm:t>
        <a:bodyPr/>
        <a:lstStyle/>
        <a:p>
          <a:endParaRPr lang="en-US"/>
        </a:p>
      </dgm:t>
    </dgm:pt>
    <dgm:pt modelId="{B742E07A-28C9-4B27-A03B-34810BCDEF4B}" type="pres">
      <dgm:prSet presAssocID="{1C3184A2-B5E1-4141-B715-E058E9B991F4}" presName="parentText" presStyleLbl="node1" presStyleIdx="2" presStyleCnt="3">
        <dgm:presLayoutVars>
          <dgm:chMax val="0"/>
          <dgm:bulletEnabled val="1"/>
        </dgm:presLayoutVars>
      </dgm:prSet>
      <dgm:spPr/>
      <dgm:t>
        <a:bodyPr/>
        <a:lstStyle/>
        <a:p>
          <a:endParaRPr lang="en-US"/>
        </a:p>
      </dgm:t>
    </dgm:pt>
    <dgm:pt modelId="{E54FE4CD-7DAB-402A-A343-B03088E7446A}" type="pres">
      <dgm:prSet presAssocID="{1C3184A2-B5E1-4141-B715-E058E9B991F4}" presName="negativeSpace" presStyleCnt="0"/>
      <dgm:spPr/>
    </dgm:pt>
    <dgm:pt modelId="{15CD8FE9-F6CA-4D2F-B5F3-DDBB6D6FAE00}" type="pres">
      <dgm:prSet presAssocID="{1C3184A2-B5E1-4141-B715-E058E9B991F4}" presName="childText" presStyleLbl="conFgAcc1" presStyleIdx="2" presStyleCnt="3">
        <dgm:presLayoutVars>
          <dgm:bulletEnabled val="1"/>
        </dgm:presLayoutVars>
      </dgm:prSet>
      <dgm:spPr/>
    </dgm:pt>
  </dgm:ptLst>
  <dgm:cxnLst>
    <dgm:cxn modelId="{4FB0A9E0-7DE0-484C-952C-9B6B517FDCF2}" type="presOf" srcId="{38F8DC53-BA8B-4916-9767-9FF169E05CA5}" destId="{B5A1BED0-91C8-47B8-BABB-E19804B324EE}" srcOrd="1" destOrd="0" presId="urn:microsoft.com/office/officeart/2005/8/layout/list1"/>
    <dgm:cxn modelId="{B7F24E8D-D2BA-493A-AFBD-EFB968920411}" srcId="{65873857-E945-49CD-A580-AE4172019905}" destId="{38F8DC53-BA8B-4916-9767-9FF169E05CA5}" srcOrd="1" destOrd="0" parTransId="{04C4B8D9-E8CF-4EF5-B936-B1FAEADB96F7}" sibTransId="{72CDE3B5-5F5B-48C5-84C3-EB03AAFD62DD}"/>
    <dgm:cxn modelId="{AC4CCF9E-4D4A-4B12-B26B-639D0F53A131}" type="presOf" srcId="{65873857-E945-49CD-A580-AE4172019905}" destId="{B04C0655-BC96-4EF0-8D21-90237F65FB0E}" srcOrd="0" destOrd="0" presId="urn:microsoft.com/office/officeart/2005/8/layout/list1"/>
    <dgm:cxn modelId="{2BAA7C30-488E-4557-ACC1-359086EB7409}" type="presOf" srcId="{C323F604-8060-41F1-BCD6-9E46CEBA4FE6}" destId="{F27EC6B8-28AC-41C7-B6C6-A202E3DC2D03}" srcOrd="1" destOrd="0" presId="urn:microsoft.com/office/officeart/2005/8/layout/list1"/>
    <dgm:cxn modelId="{7BB053C7-8073-4C1B-AFBB-127BB13C7969}" srcId="{65873857-E945-49CD-A580-AE4172019905}" destId="{C323F604-8060-41F1-BCD6-9E46CEBA4FE6}" srcOrd="0" destOrd="0" parTransId="{83070BDB-4F07-49C8-856F-0933D1ABC966}" sibTransId="{0A60F5A4-40FD-4EFA-BC54-C412D8496D25}"/>
    <dgm:cxn modelId="{85AA67D8-9167-4196-9731-80C0DD8A03F1}" type="presOf" srcId="{C323F604-8060-41F1-BCD6-9E46CEBA4FE6}" destId="{F0D7A0ED-EF72-45D6-93CC-EE01DDBB2C5D}" srcOrd="0" destOrd="0" presId="urn:microsoft.com/office/officeart/2005/8/layout/list1"/>
    <dgm:cxn modelId="{77BC825A-C080-409F-B4D3-19B46FFA892E}" type="presOf" srcId="{1C3184A2-B5E1-4141-B715-E058E9B991F4}" destId="{395F82D7-0EA3-466C-91A5-2E8FF4958E82}" srcOrd="0" destOrd="0" presId="urn:microsoft.com/office/officeart/2005/8/layout/list1"/>
    <dgm:cxn modelId="{971C9982-CFCC-4D9A-8132-873794BBDBFC}" type="presOf" srcId="{1C3184A2-B5E1-4141-B715-E058E9B991F4}" destId="{B742E07A-28C9-4B27-A03B-34810BCDEF4B}" srcOrd="1" destOrd="0" presId="urn:microsoft.com/office/officeart/2005/8/layout/list1"/>
    <dgm:cxn modelId="{C5F1867F-ECFD-4629-B669-9A32BB6C7CF9}" srcId="{65873857-E945-49CD-A580-AE4172019905}" destId="{1C3184A2-B5E1-4141-B715-E058E9B991F4}" srcOrd="2" destOrd="0" parTransId="{9D2FBE18-20DC-44DC-B657-46423A899AE2}" sibTransId="{6A8673EC-9CE6-4D18-8204-CDF12C9E4DF4}"/>
    <dgm:cxn modelId="{D0468B44-3B3A-4C01-BBE4-00DBBC315298}" type="presOf" srcId="{38F8DC53-BA8B-4916-9767-9FF169E05CA5}" destId="{E0BD28AC-69F3-43BF-81BA-73A656198771}" srcOrd="0" destOrd="0" presId="urn:microsoft.com/office/officeart/2005/8/layout/list1"/>
    <dgm:cxn modelId="{0AA55AD9-A420-43AC-BE4E-11280DAA7646}" type="presParOf" srcId="{B04C0655-BC96-4EF0-8D21-90237F65FB0E}" destId="{F87BCCFE-DCE4-4063-BBBB-CCB96BBF8A5B}" srcOrd="0" destOrd="0" presId="urn:microsoft.com/office/officeart/2005/8/layout/list1"/>
    <dgm:cxn modelId="{C5A442E0-5D1E-4582-B94E-D743C3BF1C69}" type="presParOf" srcId="{F87BCCFE-DCE4-4063-BBBB-CCB96BBF8A5B}" destId="{F0D7A0ED-EF72-45D6-93CC-EE01DDBB2C5D}" srcOrd="0" destOrd="0" presId="urn:microsoft.com/office/officeart/2005/8/layout/list1"/>
    <dgm:cxn modelId="{7B18563D-5894-42DE-8262-AE2855735365}" type="presParOf" srcId="{F87BCCFE-DCE4-4063-BBBB-CCB96BBF8A5B}" destId="{F27EC6B8-28AC-41C7-B6C6-A202E3DC2D03}" srcOrd="1" destOrd="0" presId="urn:microsoft.com/office/officeart/2005/8/layout/list1"/>
    <dgm:cxn modelId="{D673E98C-8DB8-43C4-8FEA-CE862210EE2D}" type="presParOf" srcId="{B04C0655-BC96-4EF0-8D21-90237F65FB0E}" destId="{47759558-F673-434B-AD05-B60D9FEC06E2}" srcOrd="1" destOrd="0" presId="urn:microsoft.com/office/officeart/2005/8/layout/list1"/>
    <dgm:cxn modelId="{E18590BB-7E6B-411B-9B0A-7CFB99E51A87}" type="presParOf" srcId="{B04C0655-BC96-4EF0-8D21-90237F65FB0E}" destId="{ED373CAA-0EA9-4008-81A3-05E516CC54AC}" srcOrd="2" destOrd="0" presId="urn:microsoft.com/office/officeart/2005/8/layout/list1"/>
    <dgm:cxn modelId="{5AC0CCB6-F563-400D-96C0-35D1A67FF270}" type="presParOf" srcId="{B04C0655-BC96-4EF0-8D21-90237F65FB0E}" destId="{052583EE-AE15-4251-9962-FAF9EAF2274E}" srcOrd="3" destOrd="0" presId="urn:microsoft.com/office/officeart/2005/8/layout/list1"/>
    <dgm:cxn modelId="{979B95FC-C041-4BAF-9E98-A16D5642CCF9}" type="presParOf" srcId="{B04C0655-BC96-4EF0-8D21-90237F65FB0E}" destId="{984EED1D-BC3C-4C5D-A77D-58A268FAE870}" srcOrd="4" destOrd="0" presId="urn:microsoft.com/office/officeart/2005/8/layout/list1"/>
    <dgm:cxn modelId="{33CF3960-A0EE-4A4B-B2E4-719849B94281}" type="presParOf" srcId="{984EED1D-BC3C-4C5D-A77D-58A268FAE870}" destId="{E0BD28AC-69F3-43BF-81BA-73A656198771}" srcOrd="0" destOrd="0" presId="urn:microsoft.com/office/officeart/2005/8/layout/list1"/>
    <dgm:cxn modelId="{8C4C0885-21B9-42DE-A54A-611CCC2AC01C}" type="presParOf" srcId="{984EED1D-BC3C-4C5D-A77D-58A268FAE870}" destId="{B5A1BED0-91C8-47B8-BABB-E19804B324EE}" srcOrd="1" destOrd="0" presId="urn:microsoft.com/office/officeart/2005/8/layout/list1"/>
    <dgm:cxn modelId="{31C3365F-6883-44C9-AB35-6DF6FD56BC62}" type="presParOf" srcId="{B04C0655-BC96-4EF0-8D21-90237F65FB0E}" destId="{2C74BC85-B7FF-4D97-9A18-3317924ADEB4}" srcOrd="5" destOrd="0" presId="urn:microsoft.com/office/officeart/2005/8/layout/list1"/>
    <dgm:cxn modelId="{FABE81B8-DD4D-482E-8830-A91139A9273B}" type="presParOf" srcId="{B04C0655-BC96-4EF0-8D21-90237F65FB0E}" destId="{6ED7AFCA-B3D5-497D-B121-B85F1A75CC7F}" srcOrd="6" destOrd="0" presId="urn:microsoft.com/office/officeart/2005/8/layout/list1"/>
    <dgm:cxn modelId="{EA749AD4-99E0-4A2F-9E9A-25CD448ABE7A}" type="presParOf" srcId="{B04C0655-BC96-4EF0-8D21-90237F65FB0E}" destId="{00221FAD-1771-4B33-8800-F288B34A5C97}" srcOrd="7" destOrd="0" presId="urn:microsoft.com/office/officeart/2005/8/layout/list1"/>
    <dgm:cxn modelId="{E778D049-E0F6-438B-889C-2708592863BF}" type="presParOf" srcId="{B04C0655-BC96-4EF0-8D21-90237F65FB0E}" destId="{22AADF2B-D840-43FB-82B6-449ABFEF5E75}" srcOrd="8" destOrd="0" presId="urn:microsoft.com/office/officeart/2005/8/layout/list1"/>
    <dgm:cxn modelId="{C8A39E40-813E-4AFF-ACF1-DC671CAE3379}" type="presParOf" srcId="{22AADF2B-D840-43FB-82B6-449ABFEF5E75}" destId="{395F82D7-0EA3-466C-91A5-2E8FF4958E82}" srcOrd="0" destOrd="0" presId="urn:microsoft.com/office/officeart/2005/8/layout/list1"/>
    <dgm:cxn modelId="{73FEF7F7-2996-4CED-A0BB-D6B2588C660C}" type="presParOf" srcId="{22AADF2B-D840-43FB-82B6-449ABFEF5E75}" destId="{B742E07A-28C9-4B27-A03B-34810BCDEF4B}" srcOrd="1" destOrd="0" presId="urn:microsoft.com/office/officeart/2005/8/layout/list1"/>
    <dgm:cxn modelId="{14553220-3E9E-431F-A794-836F83F1CEE6}" type="presParOf" srcId="{B04C0655-BC96-4EF0-8D21-90237F65FB0E}" destId="{E54FE4CD-7DAB-402A-A343-B03088E7446A}" srcOrd="9" destOrd="0" presId="urn:microsoft.com/office/officeart/2005/8/layout/list1"/>
    <dgm:cxn modelId="{F1A67A6D-0CF6-4912-9A9B-D4EBE13E2616}" type="presParOf" srcId="{B04C0655-BC96-4EF0-8D21-90237F65FB0E}" destId="{15CD8FE9-F6CA-4D2F-B5F3-DDBB6D6FAE0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8D9F81E-C9A5-49B9-978C-C8C5F4494AE3}" type="datetimeFigureOut">
              <a:rPr lang="en-US" smtClean="0"/>
              <a:t>3/6/2017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0CE2DC8-C355-438C-A991-EBF61AC82ED0}" type="slidenum">
              <a:rPr lang="en-US" smtClean="0"/>
              <a:t>‹#›</a:t>
            </a:fld>
            <a:endParaRPr lang="en-US"/>
          </a:p>
        </p:txBody>
      </p:sp>
    </p:spTree>
    <p:extLst>
      <p:ext uri="{BB962C8B-B14F-4D97-AF65-F5344CB8AC3E}">
        <p14:creationId xmlns:p14="http://schemas.microsoft.com/office/powerpoint/2010/main" val="23159789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C484F9-CC03-4254-9C88-7D7644EF7892}"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D2FD777-EAC2-471C-A4B0-7B333D0688C3}" type="slidenum">
              <a:rPr lang="en-US" smtClean="0"/>
              <a:t>‹#›</a:t>
            </a:fld>
            <a:endParaRPr lang="en-US"/>
          </a:p>
        </p:txBody>
      </p:sp>
    </p:spTree>
    <p:extLst>
      <p:ext uri="{BB962C8B-B14F-4D97-AF65-F5344CB8AC3E}">
        <p14:creationId xmlns:p14="http://schemas.microsoft.com/office/powerpoint/2010/main" val="12162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484F9-CC03-4254-9C88-7D7644EF7892}"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D2FD777-EAC2-471C-A4B0-7B333D0688C3}" type="slidenum">
              <a:rPr lang="en-US" smtClean="0"/>
              <a:t>‹#›</a:t>
            </a:fld>
            <a:endParaRPr lang="en-US"/>
          </a:p>
        </p:txBody>
      </p:sp>
    </p:spTree>
    <p:extLst>
      <p:ext uri="{BB962C8B-B14F-4D97-AF65-F5344CB8AC3E}">
        <p14:creationId xmlns:p14="http://schemas.microsoft.com/office/powerpoint/2010/main" val="886187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484F9-CC03-4254-9C88-7D7644EF7892}"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D2FD777-EAC2-471C-A4B0-7B333D0688C3}"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93076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0C484F9-CC03-4254-9C88-7D7644EF7892}"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D2FD777-EAC2-471C-A4B0-7B333D0688C3}" type="slidenum">
              <a:rPr lang="en-US" smtClean="0"/>
              <a:t>‹#›</a:t>
            </a:fld>
            <a:endParaRPr lang="en-US"/>
          </a:p>
        </p:txBody>
      </p:sp>
    </p:spTree>
    <p:extLst>
      <p:ext uri="{BB962C8B-B14F-4D97-AF65-F5344CB8AC3E}">
        <p14:creationId xmlns:p14="http://schemas.microsoft.com/office/powerpoint/2010/main" val="824921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0C484F9-CC03-4254-9C88-7D7644EF7892}"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D2FD777-EAC2-471C-A4B0-7B333D0688C3}"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92065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0C484F9-CC03-4254-9C88-7D7644EF7892}"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D2FD777-EAC2-471C-A4B0-7B333D0688C3}" type="slidenum">
              <a:rPr lang="en-US" smtClean="0"/>
              <a:t>‹#›</a:t>
            </a:fld>
            <a:endParaRPr lang="en-US"/>
          </a:p>
        </p:txBody>
      </p:sp>
    </p:spTree>
    <p:extLst>
      <p:ext uri="{BB962C8B-B14F-4D97-AF65-F5344CB8AC3E}">
        <p14:creationId xmlns:p14="http://schemas.microsoft.com/office/powerpoint/2010/main" val="979813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C484F9-CC03-4254-9C88-7D7644EF7892}"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D2FD777-EAC2-471C-A4B0-7B333D0688C3}" type="slidenum">
              <a:rPr lang="en-US" smtClean="0"/>
              <a:t>‹#›</a:t>
            </a:fld>
            <a:endParaRPr lang="en-US"/>
          </a:p>
        </p:txBody>
      </p:sp>
    </p:spTree>
    <p:extLst>
      <p:ext uri="{BB962C8B-B14F-4D97-AF65-F5344CB8AC3E}">
        <p14:creationId xmlns:p14="http://schemas.microsoft.com/office/powerpoint/2010/main" val="173416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C484F9-CC03-4254-9C88-7D7644EF7892}"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D2FD777-EAC2-471C-A4B0-7B333D0688C3}" type="slidenum">
              <a:rPr lang="en-US" smtClean="0"/>
              <a:t>‹#›</a:t>
            </a:fld>
            <a:endParaRPr lang="en-US"/>
          </a:p>
        </p:txBody>
      </p:sp>
    </p:spTree>
    <p:extLst>
      <p:ext uri="{BB962C8B-B14F-4D97-AF65-F5344CB8AC3E}">
        <p14:creationId xmlns:p14="http://schemas.microsoft.com/office/powerpoint/2010/main" val="123257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C484F9-CC03-4254-9C88-7D7644EF7892}"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D2FD777-EAC2-471C-A4B0-7B333D0688C3}" type="slidenum">
              <a:rPr lang="en-US" smtClean="0"/>
              <a:t>‹#›</a:t>
            </a:fld>
            <a:endParaRPr lang="en-US"/>
          </a:p>
        </p:txBody>
      </p:sp>
    </p:spTree>
    <p:extLst>
      <p:ext uri="{BB962C8B-B14F-4D97-AF65-F5344CB8AC3E}">
        <p14:creationId xmlns:p14="http://schemas.microsoft.com/office/powerpoint/2010/main" val="1987758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484F9-CC03-4254-9C88-7D7644EF7892}"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D2FD777-EAC2-471C-A4B0-7B333D0688C3}" type="slidenum">
              <a:rPr lang="en-US" smtClean="0"/>
              <a:t>‹#›</a:t>
            </a:fld>
            <a:endParaRPr lang="en-US"/>
          </a:p>
        </p:txBody>
      </p:sp>
    </p:spTree>
    <p:extLst>
      <p:ext uri="{BB962C8B-B14F-4D97-AF65-F5344CB8AC3E}">
        <p14:creationId xmlns:p14="http://schemas.microsoft.com/office/powerpoint/2010/main" val="269462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C484F9-CC03-4254-9C88-7D7644EF7892}"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D2FD777-EAC2-471C-A4B0-7B333D0688C3}" type="slidenum">
              <a:rPr lang="en-US" smtClean="0"/>
              <a:t>‹#›</a:t>
            </a:fld>
            <a:endParaRPr lang="en-US"/>
          </a:p>
        </p:txBody>
      </p:sp>
    </p:spTree>
    <p:extLst>
      <p:ext uri="{BB962C8B-B14F-4D97-AF65-F5344CB8AC3E}">
        <p14:creationId xmlns:p14="http://schemas.microsoft.com/office/powerpoint/2010/main" val="782263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C484F9-CC03-4254-9C88-7D7644EF7892}" type="datetimeFigureOut">
              <a:rPr lang="en-US" smtClean="0"/>
              <a:t>3/6/2017</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D2FD777-EAC2-471C-A4B0-7B333D0688C3}" type="slidenum">
              <a:rPr lang="en-US" smtClean="0"/>
              <a:t>‹#›</a:t>
            </a:fld>
            <a:endParaRPr lang="en-US"/>
          </a:p>
        </p:txBody>
      </p:sp>
    </p:spTree>
    <p:extLst>
      <p:ext uri="{BB962C8B-B14F-4D97-AF65-F5344CB8AC3E}">
        <p14:creationId xmlns:p14="http://schemas.microsoft.com/office/powerpoint/2010/main" val="286001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C484F9-CC03-4254-9C88-7D7644EF7892}" type="datetimeFigureOut">
              <a:rPr lang="en-US" smtClean="0"/>
              <a:t>3/6/2017</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D2FD777-EAC2-471C-A4B0-7B333D0688C3}" type="slidenum">
              <a:rPr lang="en-US" smtClean="0"/>
              <a:t>‹#›</a:t>
            </a:fld>
            <a:endParaRPr lang="en-US"/>
          </a:p>
        </p:txBody>
      </p:sp>
    </p:spTree>
    <p:extLst>
      <p:ext uri="{BB962C8B-B14F-4D97-AF65-F5344CB8AC3E}">
        <p14:creationId xmlns:p14="http://schemas.microsoft.com/office/powerpoint/2010/main" val="317044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484F9-CC03-4254-9C88-7D7644EF7892}" type="datetimeFigureOut">
              <a:rPr lang="en-US" smtClean="0"/>
              <a:t>3/6/2017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D2FD777-EAC2-471C-A4B0-7B333D0688C3}" type="slidenum">
              <a:rPr lang="en-US" smtClean="0"/>
              <a:t>‹#›</a:t>
            </a:fld>
            <a:endParaRPr lang="en-US"/>
          </a:p>
        </p:txBody>
      </p:sp>
    </p:spTree>
    <p:extLst>
      <p:ext uri="{BB962C8B-B14F-4D97-AF65-F5344CB8AC3E}">
        <p14:creationId xmlns:p14="http://schemas.microsoft.com/office/powerpoint/2010/main" val="2480462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484F9-CC03-4254-9C88-7D7644EF7892}"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D2FD777-EAC2-471C-A4B0-7B333D0688C3}" type="slidenum">
              <a:rPr lang="en-US" smtClean="0"/>
              <a:t>‹#›</a:t>
            </a:fld>
            <a:endParaRPr lang="en-US"/>
          </a:p>
        </p:txBody>
      </p:sp>
    </p:spTree>
    <p:extLst>
      <p:ext uri="{BB962C8B-B14F-4D97-AF65-F5344CB8AC3E}">
        <p14:creationId xmlns:p14="http://schemas.microsoft.com/office/powerpoint/2010/main" val="1923645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484F9-CC03-4254-9C88-7D7644EF7892}"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D2FD777-EAC2-471C-A4B0-7B333D0688C3}" type="slidenum">
              <a:rPr lang="en-US" smtClean="0"/>
              <a:t>‹#›</a:t>
            </a:fld>
            <a:endParaRPr lang="en-US"/>
          </a:p>
        </p:txBody>
      </p:sp>
    </p:spTree>
    <p:extLst>
      <p:ext uri="{BB962C8B-B14F-4D97-AF65-F5344CB8AC3E}">
        <p14:creationId xmlns:p14="http://schemas.microsoft.com/office/powerpoint/2010/main" val="681644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0C484F9-CC03-4254-9C88-7D7644EF7892}" type="datetimeFigureOut">
              <a:rPr lang="en-US" smtClean="0"/>
              <a:t>3/6/2017</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D2FD777-EAC2-471C-A4B0-7B333D0688C3}" type="slidenum">
              <a:rPr lang="en-US" smtClean="0"/>
              <a:t>‹#›</a:t>
            </a:fld>
            <a:endParaRPr lang="en-US"/>
          </a:p>
        </p:txBody>
      </p:sp>
    </p:spTree>
    <p:extLst>
      <p:ext uri="{BB962C8B-B14F-4D97-AF65-F5344CB8AC3E}">
        <p14:creationId xmlns:p14="http://schemas.microsoft.com/office/powerpoint/2010/main" val="171603014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5.xml.rels><?xml version="1.0" encoding="UTF-8" standalone="yes"?>
<Relationships xmlns="http://schemas.openxmlformats.org/package/2006/relationships"><Relationship Id="rId3" Type="http://schemas.openxmlformats.org/officeDocument/2006/relationships/hyperlink" Target="https://researchadministration.caltech.edu/documents/616-45-citpolicy_exportlaw.pdf" TargetMode="Externa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6.xml.rels><?xml version="1.0" encoding="UTF-8" standalone="yes"?>
<Relationships xmlns="http://schemas.openxmlformats.org/package/2006/relationships"><Relationship Id="rId3" Type="http://schemas.openxmlformats.org/officeDocument/2006/relationships/hyperlink" Target="http://export.caltech.edu/" TargetMode="External"/><Relationship Id="rId2" Type="http://schemas.openxmlformats.org/officeDocument/2006/relationships/hyperlink" Target="mailto:export@caltech.edu" TargetMode="Externa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latin typeface="Franklin Gothic Book" panose="020B0503020102020204" pitchFamily="34" charset="0"/>
              </a:rPr>
              <a:t>Research Administration Forum</a:t>
            </a:r>
            <a:endParaRPr lang="en-US" sz="4400" dirty="0">
              <a:latin typeface="Franklin Gothic Book" panose="020B0503020102020204" pitchFamily="34" charset="0"/>
            </a:endParaRPr>
          </a:p>
        </p:txBody>
      </p:sp>
      <p:sp>
        <p:nvSpPr>
          <p:cNvPr id="3" name="Subtitle 2"/>
          <p:cNvSpPr>
            <a:spLocks noGrp="1"/>
          </p:cNvSpPr>
          <p:nvPr>
            <p:ph type="subTitle" idx="1"/>
          </p:nvPr>
        </p:nvSpPr>
        <p:spPr/>
        <p:txBody>
          <a:bodyPr>
            <a:normAutofit/>
          </a:bodyPr>
          <a:lstStyle/>
          <a:p>
            <a:r>
              <a:rPr lang="en-US" sz="3200" dirty="0" smtClean="0">
                <a:latin typeface="Franklin Gothic Book" panose="020B0503020102020204" pitchFamily="34" charset="0"/>
              </a:rPr>
              <a:t>Tuesday, March 7, 2017</a:t>
            </a:r>
            <a:endParaRPr lang="en-US" sz="3200" dirty="0">
              <a:latin typeface="Franklin Gothic Book" panose="020B0503020102020204" pitchFamily="34" charset="0"/>
            </a:endParaRPr>
          </a:p>
        </p:txBody>
      </p:sp>
    </p:spTree>
    <p:extLst>
      <p:ext uri="{BB962C8B-B14F-4D97-AF65-F5344CB8AC3E}">
        <p14:creationId xmlns:p14="http://schemas.microsoft.com/office/powerpoint/2010/main" val="245042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84484865"/>
              </p:ext>
            </p:extLst>
          </p:nvPr>
        </p:nvGraphicFramePr>
        <p:xfrm>
          <a:off x="2026508" y="650788"/>
          <a:ext cx="9478105" cy="5261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1623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8784" y="1068953"/>
            <a:ext cx="8911687" cy="1280890"/>
          </a:xfrm>
        </p:spPr>
        <p:txBody>
          <a:bodyPr/>
          <a:lstStyle/>
          <a:p>
            <a:r>
              <a:rPr lang="en-US" dirty="0" smtClean="0"/>
              <a:t>Washington Update…</a:t>
            </a:r>
            <a:endParaRPr lang="en-US" dirty="0"/>
          </a:p>
        </p:txBody>
      </p:sp>
    </p:spTree>
    <p:extLst>
      <p:ext uri="{BB962C8B-B14F-4D97-AF65-F5344CB8AC3E}">
        <p14:creationId xmlns:p14="http://schemas.microsoft.com/office/powerpoint/2010/main" val="357603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47277" y="2203046"/>
            <a:ext cx="7772400" cy="2085159"/>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JPL Interdivisional Authorization Management System (IAMS)</a:t>
            </a:r>
            <a:br>
              <a:rPr lang="en-US" dirty="0" smtClean="0"/>
            </a:br>
            <a:endParaRPr lang="en-US" dirty="0"/>
          </a:p>
        </p:txBody>
      </p:sp>
      <p:sp>
        <p:nvSpPr>
          <p:cNvPr id="5" name="Subtitle 4"/>
          <p:cNvSpPr>
            <a:spLocks noGrp="1"/>
          </p:cNvSpPr>
          <p:nvPr>
            <p:ph type="subTitle" idx="1"/>
          </p:nvPr>
        </p:nvSpPr>
        <p:spPr>
          <a:xfrm>
            <a:off x="2378197" y="4288205"/>
            <a:ext cx="8915399" cy="1126283"/>
          </a:xfrm>
        </p:spPr>
        <p:txBody>
          <a:bodyPr/>
          <a:lstStyle/>
          <a:p>
            <a:r>
              <a:rPr lang="en-US" dirty="0" smtClean="0"/>
              <a:t>Mary Gibson</a:t>
            </a:r>
            <a:endParaRPr lang="en-US" dirty="0"/>
          </a:p>
        </p:txBody>
      </p:sp>
    </p:spTree>
    <p:extLst>
      <p:ext uri="{BB962C8B-B14F-4D97-AF65-F5344CB8AC3E}">
        <p14:creationId xmlns:p14="http://schemas.microsoft.com/office/powerpoint/2010/main" val="2407576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37588"/>
            <a:ext cx="8229600" cy="1387303"/>
          </a:xfrm>
        </p:spPr>
        <p:txBody>
          <a:bodyPr/>
          <a:lstStyle/>
          <a:p>
            <a:r>
              <a:rPr lang="en-US" sz="3200" dirty="0"/>
              <a:t>OSR IAMS Website</a:t>
            </a:r>
            <a:r>
              <a:rPr lang="en-US" sz="3200" u="sng" dirty="0"/>
              <a:t/>
            </a:r>
            <a:br>
              <a:rPr lang="en-US" sz="3200" u="sng" dirty="0"/>
            </a:br>
            <a:r>
              <a:rPr lang="en-US" sz="2400" u="sng" dirty="0"/>
              <a:t>http://researchadministration.caltech.edu/osr/IAMS</a:t>
            </a:r>
          </a:p>
        </p:txBody>
      </p:sp>
      <p:sp>
        <p:nvSpPr>
          <p:cNvPr id="3" name="Content Placeholder 2"/>
          <p:cNvSpPr>
            <a:spLocks noGrp="1"/>
          </p:cNvSpPr>
          <p:nvPr>
            <p:ph idx="1"/>
          </p:nvPr>
        </p:nvSpPr>
        <p:spPr>
          <a:xfrm>
            <a:off x="1981200" y="1468583"/>
            <a:ext cx="8229600" cy="5153891"/>
          </a:xfrm>
        </p:spPr>
        <p:txBody>
          <a:bodyPr>
            <a:normAutofit fontScale="92500" lnSpcReduction="20000"/>
          </a:bodyPr>
          <a:lstStyle/>
          <a:p>
            <a:pPr marL="0" indent="0">
              <a:buNone/>
            </a:pPr>
            <a:r>
              <a:rPr lang="en-US" sz="2800" dirty="0"/>
              <a:t>Subject Headings on the OSR site</a:t>
            </a:r>
          </a:p>
          <a:p>
            <a:r>
              <a:rPr lang="en-US" sz="2000" dirty="0"/>
              <a:t>Special Notices</a:t>
            </a:r>
          </a:p>
          <a:p>
            <a:r>
              <a:rPr lang="en-US" sz="2000" dirty="0"/>
              <a:t>IAMS Log In Page</a:t>
            </a:r>
          </a:p>
          <a:p>
            <a:r>
              <a:rPr lang="en-US" sz="2000" dirty="0"/>
              <a:t>IAMS Quick Start Guide</a:t>
            </a:r>
          </a:p>
          <a:p>
            <a:r>
              <a:rPr lang="en-US" sz="2000" dirty="0"/>
              <a:t>IAMS FAQs</a:t>
            </a:r>
          </a:p>
          <a:p>
            <a:r>
              <a:rPr lang="en-US" sz="2000" dirty="0"/>
              <a:t>IAMS Process Flow for Research IAs (Flow Chart)</a:t>
            </a:r>
          </a:p>
          <a:p>
            <a:r>
              <a:rPr lang="en-US" sz="2000" dirty="0"/>
              <a:t>JPL Foreign Travel Request Form &amp; Procedures</a:t>
            </a:r>
          </a:p>
          <a:p>
            <a:r>
              <a:rPr lang="en-US" sz="2000" dirty="0"/>
              <a:t>Simple Budget Template (required form for 1-12 months) </a:t>
            </a:r>
          </a:p>
          <a:p>
            <a:r>
              <a:rPr lang="en-US" sz="2000" dirty="0"/>
              <a:t>Multi-Year Budget Template (required form for 13+ months)</a:t>
            </a:r>
            <a:endParaRPr lang="en-US" sz="2800" dirty="0"/>
          </a:p>
          <a:p>
            <a:r>
              <a:rPr lang="en-US" sz="2000" dirty="0"/>
              <a:t>Budget Justification Template (required form)</a:t>
            </a:r>
          </a:p>
          <a:p>
            <a:r>
              <a:rPr lang="en-US" sz="2000" dirty="0"/>
              <a:t>Budget Realignment Request Template</a:t>
            </a:r>
          </a:p>
          <a:p>
            <a:r>
              <a:rPr lang="en-US" sz="2000" dirty="0"/>
              <a:t>IAMS SOW Template (required form)</a:t>
            </a:r>
            <a:endParaRPr lang="en-US" sz="2800" dirty="0"/>
          </a:p>
          <a:p>
            <a:r>
              <a:rPr lang="en-US" sz="2000" dirty="0"/>
              <a:t>IAMS Procedures Manual (February 6, 2014) 2017 update in progress.</a:t>
            </a:r>
          </a:p>
          <a:p>
            <a:endParaRPr lang="en-US" sz="2800" dirty="0"/>
          </a:p>
          <a:p>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102752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87680"/>
            <a:ext cx="8229600" cy="1387303"/>
          </a:xfrm>
        </p:spPr>
        <p:txBody>
          <a:bodyPr/>
          <a:lstStyle/>
          <a:p>
            <a:r>
              <a:rPr lang="en-US" sz="3200" u="sng" dirty="0"/>
              <a:t>IAMS New Information</a:t>
            </a:r>
            <a:br>
              <a:rPr lang="en-US" sz="3200" u="sng" dirty="0"/>
            </a:br>
            <a:endParaRPr lang="en-US" sz="2400" u="sng" dirty="0"/>
          </a:p>
        </p:txBody>
      </p:sp>
      <p:sp>
        <p:nvSpPr>
          <p:cNvPr id="3" name="Content Placeholder 2"/>
          <p:cNvSpPr>
            <a:spLocks noGrp="1"/>
          </p:cNvSpPr>
          <p:nvPr>
            <p:ph idx="1"/>
          </p:nvPr>
        </p:nvSpPr>
        <p:spPr>
          <a:xfrm>
            <a:off x="1981200" y="1468583"/>
            <a:ext cx="8229600" cy="5153891"/>
          </a:xfrm>
        </p:spPr>
        <p:txBody>
          <a:bodyPr/>
          <a:lstStyle/>
          <a:p>
            <a:pPr marL="0">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In the future if you see the phrase </a:t>
            </a:r>
          </a:p>
          <a:p>
            <a:pPr marL="0" indent="0">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“(Electronic Conversion – IA </a:t>
            </a:r>
            <a:r>
              <a:rPr lang="en-US" sz="2400" dirty="0" err="1">
                <a:latin typeface="Calibri" panose="020F0502020204030204" pitchFamily="34" charset="0"/>
                <a:ea typeface="Calibri" panose="020F0502020204030204" pitchFamily="34" charset="0"/>
                <a:cs typeface="Times New Roman" panose="02020603050405020304" pitchFamily="18" charset="0"/>
              </a:rPr>
              <a:t>xxxxxxx</a:t>
            </a:r>
            <a:r>
              <a:rPr lang="en-US" sz="2400" dirty="0">
                <a:latin typeface="Calibri" panose="020F0502020204030204" pitchFamily="34" charset="0"/>
                <a:ea typeface="Calibri" panose="020F0502020204030204" pitchFamily="34" charset="0"/>
                <a:cs typeface="Times New Roman" panose="02020603050405020304" pitchFamily="18" charset="0"/>
              </a:rPr>
              <a:t>)” in the Title on the IAMS screen; please do not include that as part of the title on the SOW, Budget or Justification headers as you fill in IAMS forms. This is an internal administrative statement for JPL/OSR/Export reference.</a:t>
            </a:r>
          </a:p>
          <a:p>
            <a:pPr marL="0">
              <a:spcBef>
                <a:spcPts val="0"/>
              </a:spcBef>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The IAMS Template Forms will be updated for 2017 to include a line for IA Number.  </a:t>
            </a:r>
          </a:p>
          <a:p>
            <a:pPr marL="400050" lvl="1">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If you are completing forms for a new proposal, leave this line blank. </a:t>
            </a:r>
          </a:p>
          <a:p>
            <a:pPr marL="400050" lvl="1">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If you are submitting a supplemental, continuation, renewal proposal make sure you enter the existing IA Order Number in the text field provided on the new 2017 forms.</a:t>
            </a:r>
          </a:p>
          <a:p>
            <a:pPr marL="400050" lvl="1">
              <a:spcBef>
                <a:spcPts val="0"/>
              </a:spcBef>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00050" lvl="1">
              <a:spcBef>
                <a:spcPts val="0"/>
              </a:spcBef>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00050" lvl="1">
              <a:spcBef>
                <a:spcPts val="0"/>
              </a:spcBef>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00050" lvl="1">
              <a:spcBef>
                <a:spcPts val="0"/>
              </a:spcBef>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00050" lvl="1">
              <a:spcBef>
                <a:spcPts val="0"/>
              </a:spcBef>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00050" lvl="1">
              <a:spcBef>
                <a:spcPts val="0"/>
              </a:spcBef>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sz="2000" dirty="0"/>
          </a:p>
          <a:p>
            <a:pPr marL="0" indent="0">
              <a:buNone/>
            </a:pPr>
            <a:endParaRPr lang="en-US" sz="2800" dirty="0"/>
          </a:p>
          <a:p>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2557630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87680"/>
            <a:ext cx="8229600" cy="1387303"/>
          </a:xfrm>
        </p:spPr>
        <p:txBody>
          <a:bodyPr/>
          <a:lstStyle/>
          <a:p>
            <a:r>
              <a:rPr lang="en-US" sz="3200" u="sng" dirty="0"/>
              <a:t>IAMS New Information Continued</a:t>
            </a:r>
            <a:br>
              <a:rPr lang="en-US" sz="3200" u="sng" dirty="0"/>
            </a:br>
            <a:endParaRPr lang="en-US" sz="2400" u="sng" dirty="0"/>
          </a:p>
        </p:txBody>
      </p:sp>
      <p:sp>
        <p:nvSpPr>
          <p:cNvPr id="3" name="Content Placeholder 2"/>
          <p:cNvSpPr>
            <a:spLocks noGrp="1"/>
          </p:cNvSpPr>
          <p:nvPr>
            <p:ph idx="1"/>
          </p:nvPr>
        </p:nvSpPr>
        <p:spPr>
          <a:xfrm>
            <a:off x="1981200" y="1468583"/>
            <a:ext cx="8229600" cy="5153891"/>
          </a:xfrm>
        </p:spPr>
        <p:txBody>
          <a:bodyPr>
            <a:normAutofit fontScale="92500"/>
          </a:bodyPr>
          <a:lstStyle/>
          <a:p>
            <a:r>
              <a:rPr lang="en-US" sz="2400" dirty="0"/>
              <a:t>Please do not use old versions of the template forms. </a:t>
            </a:r>
          </a:p>
          <a:p>
            <a:r>
              <a:rPr lang="en-US" sz="2400" dirty="0"/>
              <a:t>Go to </a:t>
            </a:r>
            <a:r>
              <a:rPr lang="en-US" sz="2400" dirty="0">
                <a:solidFill>
                  <a:prstClr val="black"/>
                </a:solidFill>
              </a:rPr>
              <a:t>http://forms.caltech.edu/viewall.html </a:t>
            </a:r>
            <a:r>
              <a:rPr lang="en-US" sz="2400" dirty="0"/>
              <a:t>each time you need to create a new form for IAMS to confirm you use the current version.</a:t>
            </a:r>
          </a:p>
          <a:p>
            <a:r>
              <a:rPr lang="en-US" sz="2400" dirty="0"/>
              <a:t>JPL / IAMS Template Forms</a:t>
            </a:r>
          </a:p>
          <a:p>
            <a:pPr marL="457200" indent="-457200">
              <a:buFont typeface="+mj-lt"/>
              <a:buAutoNum type="arabicPeriod"/>
            </a:pPr>
            <a:r>
              <a:rPr lang="en-US" sz="2000" dirty="0">
                <a:solidFill>
                  <a:prstClr val="black"/>
                </a:solidFill>
              </a:rPr>
              <a:t>Updated 2017 Simple Budget Template (required form for 1-12 months) </a:t>
            </a:r>
          </a:p>
          <a:p>
            <a:pPr marL="457200" indent="-457200">
              <a:buFont typeface="+mj-lt"/>
              <a:buAutoNum type="arabicPeriod"/>
            </a:pPr>
            <a:r>
              <a:rPr lang="en-US" sz="2000" dirty="0">
                <a:solidFill>
                  <a:prstClr val="black"/>
                </a:solidFill>
              </a:rPr>
              <a:t>Updated 2017 Multi-Year Budget Template (required form for 13+ months)</a:t>
            </a:r>
          </a:p>
          <a:p>
            <a:pPr marL="457200" indent="-457200">
              <a:buFont typeface="+mj-lt"/>
              <a:buAutoNum type="arabicPeriod"/>
            </a:pPr>
            <a:r>
              <a:rPr lang="en-US" sz="2000" dirty="0">
                <a:solidFill>
                  <a:prstClr val="black"/>
                </a:solidFill>
              </a:rPr>
              <a:t>Updated 2017 IA Budget Justification Template (required form)</a:t>
            </a:r>
          </a:p>
          <a:p>
            <a:pPr marL="457200" indent="-457200">
              <a:buFont typeface="+mj-lt"/>
              <a:buAutoNum type="arabicPeriod"/>
            </a:pPr>
            <a:r>
              <a:rPr lang="en-US" sz="2000" dirty="0">
                <a:solidFill>
                  <a:prstClr val="black"/>
                </a:solidFill>
              </a:rPr>
              <a:t>Updated 2017 Budget Realignment Request Template</a:t>
            </a:r>
          </a:p>
          <a:p>
            <a:pPr marL="457200" indent="-457200">
              <a:buFont typeface="+mj-lt"/>
              <a:buAutoNum type="arabicPeriod"/>
            </a:pPr>
            <a:r>
              <a:rPr lang="en-US" sz="2000" dirty="0">
                <a:solidFill>
                  <a:prstClr val="black"/>
                </a:solidFill>
              </a:rPr>
              <a:t>Updated 2017 IAMS SOW Template (required form)</a:t>
            </a:r>
          </a:p>
          <a:p>
            <a:pPr marL="457200" indent="-457200">
              <a:buFont typeface="+mj-lt"/>
              <a:buAutoNum type="arabicPeriod"/>
            </a:pPr>
            <a:r>
              <a:rPr lang="en-US" sz="2000" dirty="0">
                <a:solidFill>
                  <a:prstClr val="black"/>
                </a:solidFill>
              </a:rPr>
              <a:t>Updated 2017 JPL Travel Request Template</a:t>
            </a:r>
          </a:p>
          <a:p>
            <a:pPr marL="0" indent="0">
              <a:buNone/>
            </a:pPr>
            <a:endParaRPr lang="en-US" sz="2800" dirty="0"/>
          </a:p>
          <a:p>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2188993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87680"/>
            <a:ext cx="8229600" cy="1387303"/>
          </a:xfrm>
        </p:spPr>
        <p:txBody>
          <a:bodyPr/>
          <a:lstStyle/>
          <a:p>
            <a:r>
              <a:rPr lang="en-US" sz="3200" u="sng" dirty="0"/>
              <a:t>IAMS New Information Continued</a:t>
            </a:r>
            <a:br>
              <a:rPr lang="en-US" sz="3200" u="sng" dirty="0"/>
            </a:br>
            <a:endParaRPr lang="en-US" sz="2400" u="sng" dirty="0"/>
          </a:p>
        </p:txBody>
      </p:sp>
      <p:sp>
        <p:nvSpPr>
          <p:cNvPr id="3" name="Content Placeholder 2"/>
          <p:cNvSpPr>
            <a:spLocks noGrp="1"/>
          </p:cNvSpPr>
          <p:nvPr>
            <p:ph idx="1"/>
          </p:nvPr>
        </p:nvSpPr>
        <p:spPr>
          <a:xfrm>
            <a:off x="1981200" y="1468583"/>
            <a:ext cx="8229600" cy="5153891"/>
          </a:xfrm>
        </p:spPr>
        <p:txBody>
          <a:bodyPr/>
          <a:lstStyle/>
          <a:p>
            <a:pPr marL="0" indent="0">
              <a:buNone/>
            </a:pPr>
            <a:r>
              <a:rPr lang="en-US" sz="2000" dirty="0">
                <a:solidFill>
                  <a:prstClr val="black"/>
                </a:solidFill>
              </a:rPr>
              <a:t>Please remember the IAMS Template SOW Questions must be completed </a:t>
            </a:r>
            <a:r>
              <a:rPr lang="en-US" sz="2000" u="sng" dirty="0">
                <a:solidFill>
                  <a:prstClr val="black"/>
                </a:solidFill>
              </a:rPr>
              <a:t>correctly and match to your Budget and Justification.</a:t>
            </a:r>
          </a:p>
          <a:p>
            <a:pPr marL="0" indent="0">
              <a:buNone/>
            </a:pPr>
            <a:endParaRPr lang="en-US" sz="2800" dirty="0"/>
          </a:p>
          <a:p>
            <a:pPr marL="0" indent="0">
              <a:buNone/>
            </a:pPr>
            <a:r>
              <a:rPr lang="en-US" sz="2800" dirty="0"/>
              <a:t>Q1.	Campus will provide the following deliverables:</a:t>
            </a:r>
          </a:p>
          <a:p>
            <a:r>
              <a:rPr lang="en-US" sz="2800" dirty="0"/>
              <a:t>Look inside IAMS for your proposal number.  The first screen that opens is the Task Initiation / cover page.  Scroll down and you will see a header for </a:t>
            </a:r>
            <a:r>
              <a:rPr lang="en-US" sz="2800" b="1" u="sng" dirty="0"/>
              <a:t>Deliverables</a:t>
            </a:r>
            <a:r>
              <a:rPr lang="en-US" sz="2800" dirty="0"/>
              <a:t>.  If there is any text here you may not leave Question 1 on the SOW template blank or answer None.</a:t>
            </a:r>
            <a:endParaRPr lang="en-US" sz="2800" b="1" u="sng" dirty="0"/>
          </a:p>
        </p:txBody>
      </p:sp>
    </p:spTree>
    <p:extLst>
      <p:ext uri="{BB962C8B-B14F-4D97-AF65-F5344CB8AC3E}">
        <p14:creationId xmlns:p14="http://schemas.microsoft.com/office/powerpoint/2010/main" val="3731985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87680"/>
            <a:ext cx="8229600" cy="1387303"/>
          </a:xfrm>
        </p:spPr>
        <p:txBody>
          <a:bodyPr/>
          <a:lstStyle/>
          <a:p>
            <a:r>
              <a:rPr lang="en-US" sz="3200" u="sng" dirty="0"/>
              <a:t>IAMS New Information Continued</a:t>
            </a:r>
            <a:br>
              <a:rPr lang="en-US" sz="3200" u="sng" dirty="0"/>
            </a:br>
            <a:endParaRPr lang="en-US" sz="2400" u="sng" dirty="0"/>
          </a:p>
        </p:txBody>
      </p:sp>
      <p:sp>
        <p:nvSpPr>
          <p:cNvPr id="3" name="Content Placeholder 2"/>
          <p:cNvSpPr>
            <a:spLocks noGrp="1"/>
          </p:cNvSpPr>
          <p:nvPr>
            <p:ph idx="1"/>
          </p:nvPr>
        </p:nvSpPr>
        <p:spPr>
          <a:xfrm>
            <a:off x="1981200" y="1468583"/>
            <a:ext cx="8229600" cy="5153891"/>
          </a:xfrm>
        </p:spPr>
        <p:txBody>
          <a:bodyPr/>
          <a:lstStyle/>
          <a:p>
            <a:pPr marL="0" indent="0">
              <a:buNone/>
            </a:pPr>
            <a:r>
              <a:rPr lang="en-US" sz="2000" dirty="0">
                <a:solidFill>
                  <a:prstClr val="black"/>
                </a:solidFill>
              </a:rPr>
              <a:t>Please remember the IAMS Template SOW Questions must be completed </a:t>
            </a:r>
            <a:r>
              <a:rPr lang="en-US" sz="2000" u="sng" dirty="0">
                <a:solidFill>
                  <a:prstClr val="black"/>
                </a:solidFill>
              </a:rPr>
              <a:t>correctly and match to your Budget and Justification.</a:t>
            </a:r>
          </a:p>
          <a:p>
            <a:pPr marL="0" indent="0">
              <a:buNone/>
            </a:pPr>
            <a:endParaRPr lang="en-US" sz="2800" dirty="0"/>
          </a:p>
          <a:p>
            <a:pPr marL="0" indent="0">
              <a:buNone/>
            </a:pPr>
            <a:r>
              <a:rPr lang="en-US" sz="2800" dirty="0"/>
              <a:t>Q3.	This task will involve a joint collaboration between Campus and JPL:	Yes  □ No □</a:t>
            </a:r>
          </a:p>
          <a:p>
            <a:pPr marL="0" indent="0">
              <a:buNone/>
            </a:pPr>
            <a:r>
              <a:rPr lang="en-US" sz="2000" dirty="0"/>
              <a:t>If YES, description of the collaboration (meetings, co-authoring papers, design, development, test or analysis):</a:t>
            </a:r>
          </a:p>
          <a:p>
            <a:r>
              <a:rPr lang="en-US" sz="2800" dirty="0"/>
              <a:t>If any part of your proposal talks about meetings, collaborations, visits, etc. You must answer Yes to Question 3 and add text.   </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1469344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87680"/>
            <a:ext cx="8229600" cy="1387303"/>
          </a:xfrm>
        </p:spPr>
        <p:txBody>
          <a:bodyPr/>
          <a:lstStyle/>
          <a:p>
            <a:r>
              <a:rPr lang="en-US" sz="3200" u="sng" dirty="0"/>
              <a:t>IAMS New Information Continued</a:t>
            </a:r>
            <a:br>
              <a:rPr lang="en-US" sz="3200" u="sng" dirty="0"/>
            </a:br>
            <a:endParaRPr lang="en-US" sz="2400" u="sng" dirty="0"/>
          </a:p>
        </p:txBody>
      </p:sp>
      <p:sp>
        <p:nvSpPr>
          <p:cNvPr id="3" name="Content Placeholder 2"/>
          <p:cNvSpPr>
            <a:spLocks noGrp="1"/>
          </p:cNvSpPr>
          <p:nvPr>
            <p:ph idx="1"/>
          </p:nvPr>
        </p:nvSpPr>
        <p:spPr>
          <a:xfrm>
            <a:off x="1981200" y="1468583"/>
            <a:ext cx="8229600" cy="5153891"/>
          </a:xfrm>
        </p:spPr>
        <p:txBody>
          <a:bodyPr>
            <a:normAutofit lnSpcReduction="10000"/>
          </a:bodyPr>
          <a:lstStyle/>
          <a:p>
            <a:pPr marL="0" indent="0">
              <a:buNone/>
            </a:pPr>
            <a:r>
              <a:rPr lang="en-US" sz="2000" dirty="0">
                <a:solidFill>
                  <a:prstClr val="black"/>
                </a:solidFill>
              </a:rPr>
              <a:t>Please remember the IAMS Template SOW Questions must be completed </a:t>
            </a:r>
            <a:r>
              <a:rPr lang="en-US" sz="2000" u="sng" dirty="0">
                <a:solidFill>
                  <a:prstClr val="black"/>
                </a:solidFill>
              </a:rPr>
              <a:t>correctly and match to your Budget and Justification.</a:t>
            </a:r>
          </a:p>
          <a:p>
            <a:pPr marL="0" indent="0">
              <a:buNone/>
            </a:pPr>
            <a:endParaRPr lang="en-US" sz="2800" dirty="0"/>
          </a:p>
          <a:p>
            <a:pPr marL="0" indent="0">
              <a:buNone/>
            </a:pPr>
            <a:r>
              <a:rPr lang="en-US" sz="2800" dirty="0"/>
              <a:t>Q5.	Travel is anticipated as follows:	Yes □ No □</a:t>
            </a:r>
          </a:p>
          <a:p>
            <a:pPr marL="0" indent="0">
              <a:buNone/>
            </a:pPr>
            <a:r>
              <a:rPr lang="en-US" sz="2000" dirty="0"/>
              <a:t>If YES, purpose of travel and, if foreign travel is involved, the country of destination.  Also, be sure to provide travel details in the Budget Justification:</a:t>
            </a:r>
          </a:p>
          <a:p>
            <a:pPr marL="0" indent="0">
              <a:buNone/>
            </a:pPr>
            <a:endParaRPr lang="en-US" sz="2000" dirty="0"/>
          </a:p>
          <a:p>
            <a:r>
              <a:rPr lang="en-US" sz="2800" dirty="0"/>
              <a:t>If any part of your proposal talks about travel, or travel is listed in your Budget or Justification, you must answer Yes to Question 5 and add text.   </a:t>
            </a:r>
          </a:p>
          <a:p>
            <a:pPr marL="0" indent="0">
              <a:buNone/>
            </a:pPr>
            <a:endParaRPr lang="en-US" sz="2800" dirty="0"/>
          </a:p>
          <a:p>
            <a:pPr marL="0" indent="0">
              <a:buNone/>
            </a:pPr>
            <a:endParaRPr lang="en-US" sz="2800" dirty="0"/>
          </a:p>
          <a:p>
            <a:pPr marL="0" indent="0">
              <a:buNone/>
            </a:pPr>
            <a:endParaRPr lang="en-US" sz="2800" b="1" u="sng" dirty="0"/>
          </a:p>
        </p:txBody>
      </p:sp>
    </p:spTree>
    <p:extLst>
      <p:ext uri="{BB962C8B-B14F-4D97-AF65-F5344CB8AC3E}">
        <p14:creationId xmlns:p14="http://schemas.microsoft.com/office/powerpoint/2010/main" val="201982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87680"/>
            <a:ext cx="8229600" cy="929958"/>
          </a:xfrm>
        </p:spPr>
        <p:txBody>
          <a:bodyPr>
            <a:normAutofit fontScale="90000"/>
          </a:bodyPr>
          <a:lstStyle/>
          <a:p>
            <a:r>
              <a:rPr lang="en-US" sz="3200" dirty="0"/>
              <a:t>OSR Personnel - IAMS Contacts </a:t>
            </a:r>
            <a:br>
              <a:rPr lang="en-US" sz="3200" dirty="0"/>
            </a:br>
            <a:r>
              <a:rPr lang="en-US" sz="3200" u="sng" dirty="0"/>
              <a:t>Proposal Submission and Awards</a:t>
            </a:r>
          </a:p>
        </p:txBody>
      </p:sp>
      <p:sp>
        <p:nvSpPr>
          <p:cNvPr id="3" name="Content Placeholder 2"/>
          <p:cNvSpPr>
            <a:spLocks noGrp="1"/>
          </p:cNvSpPr>
          <p:nvPr>
            <p:ph idx="1"/>
          </p:nvPr>
        </p:nvSpPr>
        <p:spPr>
          <a:xfrm>
            <a:off x="1981200" y="1625601"/>
            <a:ext cx="8229600" cy="5126181"/>
          </a:xfrm>
        </p:spPr>
        <p:txBody>
          <a:bodyPr/>
          <a:lstStyle/>
          <a:p>
            <a:pPr>
              <a:lnSpc>
                <a:spcPct val="200000"/>
              </a:lnSpc>
            </a:pPr>
            <a:r>
              <a:rPr lang="en-US" sz="2400" dirty="0"/>
              <a:t>GPS and BBE – </a:t>
            </a:r>
            <a:r>
              <a:rPr lang="en-US" sz="2400" dirty="0" smtClean="0"/>
              <a:t>Jenny </a:t>
            </a:r>
            <a:r>
              <a:rPr lang="en-US" sz="2400" dirty="0"/>
              <a:t>Mercado (x 2115)</a:t>
            </a:r>
          </a:p>
          <a:p>
            <a:pPr>
              <a:lnSpc>
                <a:spcPct val="200000"/>
              </a:lnSpc>
            </a:pPr>
            <a:r>
              <a:rPr lang="en-US" sz="2400" dirty="0"/>
              <a:t>EAS, Astronomy – Kelly Lam (x 4910) </a:t>
            </a:r>
          </a:p>
          <a:p>
            <a:pPr>
              <a:lnSpc>
                <a:spcPct val="200000"/>
              </a:lnSpc>
            </a:pPr>
            <a:r>
              <a:rPr lang="en-US" sz="2400" dirty="0"/>
              <a:t>CCE, HSS, Physics &amp; Math – Lucy Viramontes (x 2372)</a:t>
            </a:r>
          </a:p>
          <a:p>
            <a:pPr>
              <a:lnSpc>
                <a:spcPct val="200000"/>
              </a:lnSpc>
            </a:pPr>
            <a:r>
              <a:rPr lang="en-US" sz="2400" dirty="0"/>
              <a:t>IPAC – Mary Gibson (x 2494)</a:t>
            </a:r>
          </a:p>
          <a:p>
            <a:pPr>
              <a:lnSpc>
                <a:spcPct val="200000"/>
              </a:lnSpc>
            </a:pPr>
            <a:r>
              <a:rPr lang="en-US" sz="2400" dirty="0"/>
              <a:t>Export, China Questions &amp; Foreign Person Questions – Chris Catherasoo (x3679)</a:t>
            </a:r>
          </a:p>
          <a:p>
            <a:pPr marL="0" indent="0">
              <a:buNone/>
            </a:pPr>
            <a:endParaRPr lang="en-US" sz="2800" dirty="0"/>
          </a:p>
        </p:txBody>
      </p:sp>
    </p:spTree>
    <p:extLst>
      <p:ext uri="{BB962C8B-B14F-4D97-AF65-F5344CB8AC3E}">
        <p14:creationId xmlns:p14="http://schemas.microsoft.com/office/powerpoint/2010/main" val="2064407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ranklin Gothic Book" panose="020B0503020102020204" pitchFamily="34" charset="0"/>
              </a:rPr>
              <a:t>Agenda</a:t>
            </a:r>
            <a:endParaRPr lang="en-US" dirty="0">
              <a:latin typeface="Franklin Gothic Book" panose="020B0503020102020204" pitchFamily="34" charset="0"/>
            </a:endParaRPr>
          </a:p>
        </p:txBody>
      </p:sp>
      <p:sp>
        <p:nvSpPr>
          <p:cNvPr id="3" name="Content Placeholder 2"/>
          <p:cNvSpPr>
            <a:spLocks noGrp="1"/>
          </p:cNvSpPr>
          <p:nvPr>
            <p:ph idx="1"/>
          </p:nvPr>
        </p:nvSpPr>
        <p:spPr/>
        <p:txBody>
          <a:bodyPr>
            <a:normAutofit/>
          </a:bodyPr>
          <a:lstStyle/>
          <a:p>
            <a:r>
              <a:rPr lang="en-US" sz="2000" dirty="0" smtClean="0"/>
              <a:t>Award Data for 2016 (Dick Seligman)</a:t>
            </a:r>
          </a:p>
          <a:p>
            <a:r>
              <a:rPr lang="en-US" sz="2000" dirty="0" smtClean="0"/>
              <a:t>Interdivisional Authorizations (IA’s)(Mary Gibson)</a:t>
            </a:r>
          </a:p>
          <a:p>
            <a:r>
              <a:rPr lang="en-US" sz="2000" dirty="0" smtClean="0"/>
              <a:t>Tech Mart/US Bank Information (Muriel Marroquin &amp; Genelle Vinci)</a:t>
            </a:r>
          </a:p>
          <a:p>
            <a:r>
              <a:rPr lang="en-US" sz="2000" dirty="0" smtClean="0"/>
              <a:t>Export Control Reviews (Chris Catherasoo </a:t>
            </a:r>
            <a:r>
              <a:rPr lang="en-US" sz="2000" smtClean="0"/>
              <a:t>&amp; Adilia Koch)</a:t>
            </a:r>
            <a:endParaRPr lang="en-US" sz="2000" dirty="0" smtClean="0"/>
          </a:p>
          <a:p>
            <a:r>
              <a:rPr lang="en-US" sz="2000" dirty="0" smtClean="0"/>
              <a:t>Intergovernmental Personnel Agreements – IPAs (Rochelle Athey)</a:t>
            </a:r>
          </a:p>
          <a:p>
            <a:r>
              <a:rPr lang="en-US" sz="2000" dirty="0" smtClean="0"/>
              <a:t>Tips for </a:t>
            </a:r>
            <a:r>
              <a:rPr lang="en-US" sz="2000" dirty="0" err="1" smtClean="0"/>
              <a:t>Subawards</a:t>
            </a:r>
            <a:r>
              <a:rPr lang="en-US" sz="2000" dirty="0" smtClean="0"/>
              <a:t> (Rochelle Athey)</a:t>
            </a:r>
            <a:endParaRPr lang="en-US" sz="2000" dirty="0"/>
          </a:p>
        </p:txBody>
      </p:sp>
    </p:spTree>
    <p:extLst>
      <p:ext uri="{BB962C8B-B14F-4D97-AF65-F5344CB8AC3E}">
        <p14:creationId xmlns:p14="http://schemas.microsoft.com/office/powerpoint/2010/main" val="2760916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87681"/>
            <a:ext cx="8229600" cy="796175"/>
          </a:xfrm>
        </p:spPr>
        <p:txBody>
          <a:bodyPr/>
          <a:lstStyle/>
          <a:p>
            <a:r>
              <a:rPr lang="en-US" sz="3200" u="sng" dirty="0"/>
              <a:t>IAMS System Training, Questions, Access</a:t>
            </a:r>
          </a:p>
        </p:txBody>
      </p:sp>
      <p:sp>
        <p:nvSpPr>
          <p:cNvPr id="3" name="Content Placeholder 2"/>
          <p:cNvSpPr>
            <a:spLocks noGrp="1"/>
          </p:cNvSpPr>
          <p:nvPr>
            <p:ph idx="1"/>
          </p:nvPr>
        </p:nvSpPr>
        <p:spPr>
          <a:xfrm>
            <a:off x="1981200" y="1283855"/>
            <a:ext cx="8229600" cy="4842308"/>
          </a:xfrm>
        </p:spPr>
        <p:txBody>
          <a:bodyPr>
            <a:normAutofit fontScale="92500"/>
          </a:bodyPr>
          <a:lstStyle/>
          <a:p>
            <a:r>
              <a:rPr lang="en-US" sz="2800" dirty="0"/>
              <a:t>Campus Contact - Mary Gibson (x 2494)</a:t>
            </a:r>
          </a:p>
          <a:p>
            <a:pPr lvl="1"/>
            <a:r>
              <a:rPr lang="en-US" sz="2400" dirty="0"/>
              <a:t>Access permission to IAMS for campus personnel</a:t>
            </a:r>
          </a:p>
          <a:p>
            <a:pPr lvl="1"/>
            <a:r>
              <a:rPr lang="en-US" sz="2400" dirty="0"/>
              <a:t>Questions regarding IAMS system generated e-mails</a:t>
            </a:r>
          </a:p>
          <a:p>
            <a:pPr lvl="1"/>
            <a:r>
              <a:rPr lang="en-US" sz="2400" dirty="0"/>
              <a:t>Questions regarding completion of text screens </a:t>
            </a:r>
          </a:p>
          <a:p>
            <a:pPr lvl="1"/>
            <a:r>
              <a:rPr lang="en-US" sz="2400" dirty="0"/>
              <a:t>Updates to IAMS Training Materials</a:t>
            </a:r>
          </a:p>
          <a:p>
            <a:pPr lvl="1"/>
            <a:r>
              <a:rPr lang="en-US" sz="2400" dirty="0"/>
              <a:t>Updates to OSR IAMS website http://researchadministration.caltech.edu/osr/IAMS</a:t>
            </a:r>
          </a:p>
          <a:p>
            <a:pPr lvl="1"/>
            <a:r>
              <a:rPr lang="en-US" sz="2400" dirty="0"/>
              <a:t>Updates to IAMS Forms (SOW, Budget &amp; Justification templates) http://forms.caltech.edu/viewall.html</a:t>
            </a:r>
          </a:p>
          <a:p>
            <a:pPr lvl="1"/>
            <a:r>
              <a:rPr lang="en-US" sz="2400" dirty="0"/>
              <a:t>Removal of IAMS access for exiting </a:t>
            </a:r>
            <a:r>
              <a:rPr lang="en-US" sz="2400"/>
              <a:t>Campus personnel</a:t>
            </a:r>
            <a:endParaRPr lang="en-US" sz="2400" dirty="0"/>
          </a:p>
        </p:txBody>
      </p:sp>
    </p:spTree>
    <p:extLst>
      <p:ext uri="{BB962C8B-B14F-4D97-AF65-F5344CB8AC3E}">
        <p14:creationId xmlns:p14="http://schemas.microsoft.com/office/powerpoint/2010/main" val="422621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2069" y="370253"/>
            <a:ext cx="10372421" cy="4140815"/>
          </a:xfrm>
          <a:prstGeom prst="roundRect">
            <a:avLst>
              <a:gd name="adj" fmla="val 4835"/>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1774093" y="5345724"/>
            <a:ext cx="3857146" cy="369332"/>
          </a:xfrm>
          <a:prstGeom prst="rect">
            <a:avLst/>
          </a:prstGeom>
          <a:noFill/>
        </p:spPr>
        <p:txBody>
          <a:bodyPr wrap="none" rtlCol="0">
            <a:spAutoFit/>
          </a:bodyPr>
          <a:lstStyle/>
          <a:p>
            <a:r>
              <a:rPr lang="en-US" dirty="0" smtClean="0"/>
              <a:t>Muriel Marroquin &amp; Genelle Vinci</a:t>
            </a:r>
            <a:endParaRPr lang="en-US" dirty="0"/>
          </a:p>
        </p:txBody>
      </p:sp>
    </p:spTree>
    <p:extLst>
      <p:ext uri="{BB962C8B-B14F-4D97-AF65-F5344CB8AC3E}">
        <p14:creationId xmlns:p14="http://schemas.microsoft.com/office/powerpoint/2010/main" val="4099531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5863" y="651753"/>
            <a:ext cx="6200580" cy="48638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026" name="Picture 2" descr="Picture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906" b="39631"/>
          <a:stretch/>
        </p:blipFill>
        <p:spPr bwMode="auto">
          <a:xfrm>
            <a:off x="663018" y="931755"/>
            <a:ext cx="6484746" cy="51086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80A509"/>
                </a:solidFill>
              </a14:hiddenFill>
            </a:ext>
            <a:ext uri="{91240B29-F687-4F45-9708-019B960494DF}">
              <a14:hiddenLine xmlns:a14="http://schemas.microsoft.com/office/drawing/2010/main" w="25400" algn="ctr">
                <a:solidFill>
                  <a:srgbClr val="111111"/>
                </a:solidFill>
                <a:miter lim="800000"/>
                <a:headEnd/>
                <a:tailEnd/>
              </a14:hiddenLine>
            </a:ext>
          </a:extLst>
        </p:spPr>
      </p:pic>
      <p:sp>
        <p:nvSpPr>
          <p:cNvPr id="5" name="Rounded Rectangle 4"/>
          <p:cNvSpPr/>
          <p:nvPr/>
        </p:nvSpPr>
        <p:spPr>
          <a:xfrm>
            <a:off x="7361771" y="1020103"/>
            <a:ext cx="4321145" cy="4931923"/>
          </a:xfrm>
          <a:prstGeom prst="roundRect">
            <a:avLst/>
          </a:prstGeom>
          <a:gradFill>
            <a:gsLst>
              <a:gs pos="32000">
                <a:srgbClr val="DADADA"/>
              </a:gs>
              <a:gs pos="11000">
                <a:schemeClr val="bg1">
                  <a:lumMod val="95000"/>
                </a:schemeClr>
              </a:gs>
              <a:gs pos="67000">
                <a:schemeClr val="accent3">
                  <a:satMod val="110000"/>
                  <a:lumMod val="100000"/>
                  <a:shade val="100000"/>
                </a:schemeClr>
              </a:gs>
              <a:gs pos="100000">
                <a:schemeClr val="accent3">
                  <a:lumMod val="99000"/>
                  <a:satMod val="120000"/>
                  <a:shade val="78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6" name="TextBox 5"/>
          <p:cNvSpPr txBox="1"/>
          <p:nvPr/>
        </p:nvSpPr>
        <p:spPr>
          <a:xfrm>
            <a:off x="7497958" y="1640194"/>
            <a:ext cx="4048770" cy="3524042"/>
          </a:xfrm>
          <a:prstGeom prst="rect">
            <a:avLst/>
          </a:prstGeom>
          <a:noFill/>
        </p:spPr>
        <p:txBody>
          <a:bodyPr wrap="square" rtlCol="0">
            <a:spAutoFit/>
          </a:bodyPr>
          <a:lstStyle/>
          <a:p>
            <a:r>
              <a:rPr lang="en-US" sz="2000" b="1" dirty="0" smtClean="0"/>
              <a:t>The mobile app capabilities include:</a:t>
            </a:r>
          </a:p>
          <a:p>
            <a:endParaRPr lang="en-US" sz="800" dirty="0" smtClean="0"/>
          </a:p>
          <a:p>
            <a:pPr marL="285750" indent="-285750">
              <a:buFont typeface="Arial" panose="020B0604020202020204" pitchFamily="34" charset="0"/>
              <a:buChar char="•"/>
            </a:pPr>
            <a:r>
              <a:rPr lang="en-US" dirty="0" smtClean="0"/>
              <a:t>On-the-go approving available at your fingertips</a:t>
            </a:r>
          </a:p>
          <a:p>
            <a:pPr marL="285750" indent="-285750">
              <a:buFont typeface="Arial" panose="020B0604020202020204" pitchFamily="34" charset="0"/>
              <a:buChar char="•"/>
            </a:pPr>
            <a:endParaRPr lang="en-US" sz="1100" dirty="0" smtClean="0"/>
          </a:p>
          <a:p>
            <a:pPr marL="285750" indent="-285750">
              <a:buFont typeface="Arial" panose="020B0604020202020204" pitchFamily="34" charset="0"/>
              <a:buChar char="•"/>
            </a:pPr>
            <a:r>
              <a:rPr lang="en-US" dirty="0" smtClean="0"/>
              <a:t>Receive push notifications when workflow activity has changed.</a:t>
            </a:r>
          </a:p>
          <a:p>
            <a:pPr marL="285750" indent="-285750">
              <a:buFont typeface="Arial" panose="020B0604020202020204" pitchFamily="34" charset="0"/>
              <a:buChar char="•"/>
            </a:pPr>
            <a:endParaRPr lang="en-US" sz="1100" dirty="0" smtClean="0"/>
          </a:p>
          <a:p>
            <a:pPr marL="285750" indent="-285750">
              <a:buFont typeface="Arial" panose="020B0604020202020204" pitchFamily="34" charset="0"/>
              <a:buChar char="•"/>
            </a:pPr>
            <a:r>
              <a:rPr lang="en-US" dirty="0" smtClean="0"/>
              <a:t>Process action items that require your attention. Approve, return, forward, or reject requisitions.</a:t>
            </a:r>
          </a:p>
          <a:p>
            <a:pPr marL="285750" indent="-285750">
              <a:buFont typeface="Arial" panose="020B0604020202020204" pitchFamily="34" charset="0"/>
              <a:buChar char="•"/>
            </a:pPr>
            <a:endParaRPr lang="en-US" sz="1100" dirty="0" smtClean="0"/>
          </a:p>
          <a:p>
            <a:pPr marL="285750" indent="-285750">
              <a:buFont typeface="Arial" panose="020B0604020202020204" pitchFamily="34" charset="0"/>
              <a:buChar char="•"/>
            </a:pPr>
            <a:r>
              <a:rPr lang="en-US" dirty="0" smtClean="0"/>
              <a:t>View or add requisition details, comments, and attachments.</a:t>
            </a:r>
          </a:p>
        </p:txBody>
      </p:sp>
      <p:sp>
        <p:nvSpPr>
          <p:cNvPr id="8" name="Explosion 1 7"/>
          <p:cNvSpPr/>
          <p:nvPr/>
        </p:nvSpPr>
        <p:spPr>
          <a:xfrm rot="405021">
            <a:off x="373384" y="243527"/>
            <a:ext cx="4331733" cy="3189496"/>
          </a:xfrm>
          <a:prstGeom prst="irregularSeal1">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26506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39121" y="490415"/>
            <a:ext cx="8915399" cy="2262781"/>
          </a:xfrm>
        </p:spPr>
        <p:txBody>
          <a:bodyPr/>
          <a:lstStyle/>
          <a:p>
            <a:r>
              <a:rPr lang="en-US" dirty="0" smtClean="0"/>
              <a:t>Export Compliance Reviews</a:t>
            </a:r>
            <a:endParaRPr lang="en-US" dirty="0"/>
          </a:p>
        </p:txBody>
      </p:sp>
      <p:sp>
        <p:nvSpPr>
          <p:cNvPr id="5" name="Subtitle 4"/>
          <p:cNvSpPr>
            <a:spLocks noGrp="1"/>
          </p:cNvSpPr>
          <p:nvPr>
            <p:ph type="subTitle" idx="1"/>
          </p:nvPr>
        </p:nvSpPr>
        <p:spPr>
          <a:xfrm>
            <a:off x="2620475" y="4066179"/>
            <a:ext cx="8915399" cy="1126283"/>
          </a:xfrm>
        </p:spPr>
        <p:txBody>
          <a:bodyPr>
            <a:normAutofit lnSpcReduction="10000"/>
          </a:bodyPr>
          <a:lstStyle/>
          <a:p>
            <a:r>
              <a:rPr lang="en-US" dirty="0" err="1" smtClean="0"/>
              <a:t>Adilia</a:t>
            </a:r>
            <a:r>
              <a:rPr lang="en-US" dirty="0" smtClean="0"/>
              <a:t> Koch</a:t>
            </a:r>
          </a:p>
          <a:p>
            <a:r>
              <a:rPr lang="en-US" dirty="0" smtClean="0"/>
              <a:t>Chris </a:t>
            </a:r>
            <a:r>
              <a:rPr lang="en-US" dirty="0" err="1" smtClean="0"/>
              <a:t>Catherasoo</a:t>
            </a:r>
            <a:endParaRPr lang="en-US" dirty="0" smtClean="0"/>
          </a:p>
          <a:p>
            <a:r>
              <a:rPr lang="en-US" dirty="0" smtClean="0"/>
              <a:t>Caltech Export Compliance Office</a:t>
            </a:r>
            <a:endParaRPr lang="en-US" dirty="0"/>
          </a:p>
        </p:txBody>
      </p:sp>
    </p:spTree>
    <p:custDataLst>
      <p:tags r:id="rId1"/>
    </p:custDataLst>
    <p:extLst>
      <p:ext uri="{BB962C8B-B14F-4D97-AF65-F5344CB8AC3E}">
        <p14:creationId xmlns:p14="http://schemas.microsoft.com/office/powerpoint/2010/main" val="32793332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854074"/>
          </a:xfrm>
        </p:spPr>
        <p:txBody>
          <a:bodyPr/>
          <a:lstStyle/>
          <a:p>
            <a:r>
              <a:rPr lang="en-US" dirty="0" smtClean="0"/>
              <a:t>Overview</a:t>
            </a:r>
            <a:endParaRPr lang="en-US" dirty="0"/>
          </a:p>
        </p:txBody>
      </p:sp>
      <p:sp>
        <p:nvSpPr>
          <p:cNvPr id="3" name="Content Placeholder 2"/>
          <p:cNvSpPr>
            <a:spLocks noGrp="1"/>
          </p:cNvSpPr>
          <p:nvPr>
            <p:ph idx="1"/>
          </p:nvPr>
        </p:nvSpPr>
        <p:spPr>
          <a:xfrm>
            <a:off x="2152650" y="1555263"/>
            <a:ext cx="7886700" cy="4957763"/>
          </a:xfrm>
        </p:spPr>
        <p:txBody>
          <a:bodyPr>
            <a:normAutofit/>
          </a:bodyPr>
          <a:lstStyle/>
          <a:p>
            <a:r>
              <a:rPr lang="en-US" dirty="0" smtClean="0"/>
              <a:t>“Fundamental Research” defined</a:t>
            </a:r>
          </a:p>
          <a:p>
            <a:r>
              <a:rPr lang="en-US" dirty="0" smtClean="0"/>
              <a:t>Export control review process</a:t>
            </a:r>
          </a:p>
          <a:p>
            <a:r>
              <a:rPr lang="en-US" dirty="0" smtClean="0"/>
              <a:t>What causes some projects to have additional requirements, such as training, Technology Control Plans or export licensing?</a:t>
            </a:r>
          </a:p>
          <a:p>
            <a:r>
              <a:rPr lang="en-US" dirty="0" smtClean="0"/>
              <a:t>What does it mean when a project is deemed to be “export controlled?”</a:t>
            </a:r>
          </a:p>
          <a:p>
            <a:r>
              <a:rPr lang="en-US" dirty="0" smtClean="0"/>
              <a:t>What safeguards are necessary to protect from unauthorized access by foreign persons to controlled information or data, equipment, software or hardware?</a:t>
            </a:r>
            <a:endParaRPr lang="en-US" dirty="0"/>
          </a:p>
        </p:txBody>
      </p:sp>
    </p:spTree>
    <p:custDataLst>
      <p:tags r:id="rId1"/>
    </p:custDataLst>
    <p:extLst>
      <p:ext uri="{BB962C8B-B14F-4D97-AF65-F5344CB8AC3E}">
        <p14:creationId xmlns:p14="http://schemas.microsoft.com/office/powerpoint/2010/main" val="3527526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31741"/>
            <a:ext cx="8911687" cy="1280890"/>
          </a:xfrm>
        </p:spPr>
        <p:txBody>
          <a:bodyPr>
            <a:normAutofit fontScale="90000"/>
          </a:bodyPr>
          <a:lstStyle/>
          <a:p>
            <a:r>
              <a:rPr lang="en-US" altLang="en-US" sz="4000" b="1" dirty="0"/>
              <a:t>“</a:t>
            </a:r>
            <a:r>
              <a:rPr lang="en-US" altLang="en-US" sz="4000" b="1" dirty="0">
                <a:solidFill>
                  <a:schemeClr val="accent1">
                    <a:lumMod val="75000"/>
                  </a:schemeClr>
                </a:solidFill>
              </a:rPr>
              <a:t>Fundamental Research</a:t>
            </a:r>
            <a:r>
              <a:rPr lang="en-US" altLang="en-US" sz="4000" b="1" dirty="0"/>
              <a:t>” as defined in the regulations </a:t>
            </a:r>
            <a:r>
              <a:rPr lang="mr-IN" altLang="en-US" sz="4000" b="1" dirty="0"/>
              <a:t>–</a:t>
            </a:r>
            <a:r>
              <a:rPr lang="en-US" altLang="en-US" sz="4000" b="1" dirty="0"/>
              <a:t> not Webster’s Dictionary</a:t>
            </a:r>
            <a:endParaRPr lang="en-US" sz="4000" b="1" dirty="0"/>
          </a:p>
        </p:txBody>
      </p:sp>
      <p:sp>
        <p:nvSpPr>
          <p:cNvPr id="3" name="Content Placeholder 2"/>
          <p:cNvSpPr>
            <a:spLocks noGrp="1"/>
          </p:cNvSpPr>
          <p:nvPr>
            <p:ph idx="1"/>
          </p:nvPr>
        </p:nvSpPr>
        <p:spPr>
          <a:xfrm>
            <a:off x="2152650" y="1973943"/>
            <a:ext cx="7886700" cy="4470400"/>
          </a:xfrm>
        </p:spPr>
        <p:txBody>
          <a:bodyPr>
            <a:normAutofit/>
          </a:bodyPr>
          <a:lstStyle/>
          <a:p>
            <a:pPr marL="0" indent="0">
              <a:buNone/>
            </a:pPr>
            <a:r>
              <a:rPr lang="en-US" altLang="en-US" sz="3000" dirty="0"/>
              <a:t>Caltech’s policy is based on the presidential National Security Decision Directive 189 (NSDD 189) that defines Fundamental Research as: </a:t>
            </a:r>
            <a:endParaRPr lang="en-US" altLang="en-US" sz="3000" i="1" dirty="0"/>
          </a:p>
          <a:p>
            <a:r>
              <a:rPr lang="en-US" altLang="en-US" i="1" dirty="0" smtClean="0"/>
              <a:t>Basic </a:t>
            </a:r>
            <a:r>
              <a:rPr lang="en-US" altLang="en-US" i="1" dirty="0"/>
              <a:t>and applied research in science and </a:t>
            </a:r>
            <a:r>
              <a:rPr lang="en-US" altLang="en-US" i="1" dirty="0" smtClean="0"/>
              <a:t>engineering </a:t>
            </a:r>
            <a:r>
              <a:rPr lang="en-US" i="1" dirty="0"/>
              <a:t>conducted at an accredited U.S. </a:t>
            </a:r>
            <a:r>
              <a:rPr lang="en-US" i="1" dirty="0" smtClean="0"/>
              <a:t>institution of </a:t>
            </a:r>
            <a:r>
              <a:rPr lang="en-US" i="1" dirty="0"/>
              <a:t>higher education</a:t>
            </a:r>
            <a:r>
              <a:rPr lang="en-US" altLang="en-US" i="1" dirty="0" smtClean="0"/>
              <a:t>, </a:t>
            </a:r>
            <a:r>
              <a:rPr lang="en-US" altLang="en-US" i="1" dirty="0"/>
              <a:t>the results of which ordinarily are published and shared broadly within the scientific </a:t>
            </a:r>
            <a:r>
              <a:rPr lang="en-US" altLang="en-US" i="1" dirty="0" smtClean="0"/>
              <a:t>community.</a:t>
            </a:r>
          </a:p>
          <a:p>
            <a:r>
              <a:rPr lang="en-US" altLang="en-US" i="1" dirty="0" smtClean="0"/>
              <a:t>Distinguished </a:t>
            </a:r>
            <a:r>
              <a:rPr lang="en-US" altLang="en-US" i="1" dirty="0"/>
              <a:t>from proprietary research and from industrial development, design, production, and product utilization, the results of which ordinarily are restricted for proprietary or national security reasons</a:t>
            </a:r>
            <a:r>
              <a:rPr lang="en-US" altLang="en-US" i="1" dirty="0" smtClean="0"/>
              <a:t>.</a:t>
            </a:r>
            <a:endParaRPr lang="en-US" altLang="en-US" i="1" dirty="0"/>
          </a:p>
        </p:txBody>
      </p:sp>
    </p:spTree>
    <p:custDataLst>
      <p:tags r:id="rId1"/>
    </p:custDataLst>
    <p:extLst>
      <p:ext uri="{BB962C8B-B14F-4D97-AF65-F5344CB8AC3E}">
        <p14:creationId xmlns:p14="http://schemas.microsoft.com/office/powerpoint/2010/main" val="23923366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02080"/>
            <a:ext cx="8911687" cy="1280890"/>
          </a:xfrm>
        </p:spPr>
        <p:txBody>
          <a:bodyPr>
            <a:normAutofit fontScale="90000"/>
          </a:bodyPr>
          <a:lstStyle/>
          <a:p>
            <a:r>
              <a:rPr lang="en-US" sz="4000" b="1" dirty="0"/>
              <a:t>Research Projects can become disqualified from the Fundamental Research Exclusion!</a:t>
            </a:r>
          </a:p>
        </p:txBody>
      </p:sp>
      <p:sp>
        <p:nvSpPr>
          <p:cNvPr id="3" name="Content Placeholder 2"/>
          <p:cNvSpPr>
            <a:spLocks noGrp="1"/>
          </p:cNvSpPr>
          <p:nvPr>
            <p:ph idx="1"/>
          </p:nvPr>
        </p:nvSpPr>
        <p:spPr>
          <a:xfrm>
            <a:off x="2152650" y="2251949"/>
            <a:ext cx="7886700" cy="4159477"/>
          </a:xfrm>
        </p:spPr>
        <p:txBody>
          <a:bodyPr>
            <a:normAutofit/>
          </a:bodyPr>
          <a:lstStyle/>
          <a:p>
            <a:pPr marL="0" indent="0">
              <a:buNone/>
            </a:pPr>
            <a:r>
              <a:rPr lang="en-US" altLang="en-US" dirty="0" smtClean="0"/>
              <a:t>University-based research is </a:t>
            </a:r>
            <a:r>
              <a:rPr lang="en-US" altLang="en-US" u="sng" dirty="0" smtClean="0"/>
              <a:t>not</a:t>
            </a:r>
            <a:r>
              <a:rPr lang="en-US" altLang="en-US" dirty="0" smtClean="0"/>
              <a:t> considered “fundamental research” if …</a:t>
            </a:r>
          </a:p>
          <a:p>
            <a:r>
              <a:rPr lang="en-US" altLang="en-US" i="1" dirty="0" smtClean="0"/>
              <a:t>Research results are subject to contractual publication restrictions or foreign access restrictions</a:t>
            </a:r>
            <a:endParaRPr lang="en-US" altLang="en-US" i="1" dirty="0"/>
          </a:p>
          <a:p>
            <a:r>
              <a:rPr lang="en-US" altLang="en-US" i="1" dirty="0" smtClean="0"/>
              <a:t>Researcher agrees to restrictions via a non-disclosure agreement or other</a:t>
            </a:r>
          </a:p>
          <a:p>
            <a:endParaRPr lang="en-US" altLang="en-US" i="1" dirty="0" smtClean="0"/>
          </a:p>
        </p:txBody>
      </p:sp>
    </p:spTree>
    <p:custDataLst>
      <p:tags r:id="rId1"/>
    </p:custDataLst>
    <p:extLst>
      <p:ext uri="{BB962C8B-B14F-4D97-AF65-F5344CB8AC3E}">
        <p14:creationId xmlns:p14="http://schemas.microsoft.com/office/powerpoint/2010/main" val="11242772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048" y="163002"/>
            <a:ext cx="8911687" cy="1280890"/>
          </a:xfrm>
        </p:spPr>
        <p:txBody>
          <a:bodyPr>
            <a:normAutofit fontScale="90000"/>
          </a:bodyPr>
          <a:lstStyle/>
          <a:p>
            <a:r>
              <a:rPr lang="en-US" b="1" dirty="0"/>
              <a:t>A research project can become subject to export controls even when conducting “Fundamental Research”</a:t>
            </a:r>
            <a:endParaRPr lang="en-US" dirty="0"/>
          </a:p>
        </p:txBody>
      </p:sp>
      <p:sp>
        <p:nvSpPr>
          <p:cNvPr id="3" name="Content Placeholder 2"/>
          <p:cNvSpPr>
            <a:spLocks noGrp="1"/>
          </p:cNvSpPr>
          <p:nvPr>
            <p:ph idx="1"/>
          </p:nvPr>
        </p:nvSpPr>
        <p:spPr>
          <a:xfrm>
            <a:off x="2152650" y="2171700"/>
            <a:ext cx="7886700" cy="4005263"/>
          </a:xfrm>
        </p:spPr>
        <p:txBody>
          <a:bodyPr>
            <a:normAutofit/>
          </a:bodyPr>
          <a:lstStyle/>
          <a:p>
            <a:r>
              <a:rPr lang="en-US" altLang="en-US" dirty="0" smtClean="0">
                <a:solidFill>
                  <a:srgbClr val="FF0000"/>
                </a:solidFill>
              </a:rPr>
              <a:t>The </a:t>
            </a:r>
            <a:r>
              <a:rPr lang="en-US" altLang="en-US" dirty="0">
                <a:solidFill>
                  <a:srgbClr val="FF0000"/>
                </a:solidFill>
              </a:rPr>
              <a:t>research involves the transfer of export-controlled hardware, software, components, instruments, materials, or technical information to campus</a:t>
            </a:r>
          </a:p>
          <a:p>
            <a:r>
              <a:rPr lang="en-US" dirty="0" smtClean="0"/>
              <a:t>Commingling of controlled information with the PI’s research results can jeopardize the PI’s ability to publish or share the information with foreign persons</a:t>
            </a:r>
          </a:p>
          <a:p>
            <a:r>
              <a:rPr lang="en-US" altLang="en-US" i="1" u="sng" dirty="0" smtClean="0"/>
              <a:t>Exports </a:t>
            </a:r>
            <a:r>
              <a:rPr lang="en-US" altLang="en-US" i="1" u="sng" dirty="0"/>
              <a:t>of items outside of the U.S. are not subject to the FRE </a:t>
            </a:r>
            <a:r>
              <a:rPr lang="mr-IN" altLang="en-US" i="1" dirty="0"/>
              <a:t>–</a:t>
            </a:r>
            <a:r>
              <a:rPr lang="en-US" altLang="en-US" i="1" dirty="0"/>
              <a:t> additional review is required</a:t>
            </a:r>
          </a:p>
          <a:p>
            <a:endParaRPr lang="en-US" dirty="0">
              <a:solidFill>
                <a:schemeClr val="accent5">
                  <a:lumMod val="75000"/>
                </a:schemeClr>
              </a:solidFill>
            </a:endParaRPr>
          </a:p>
        </p:txBody>
      </p:sp>
    </p:spTree>
    <p:custDataLst>
      <p:tags r:id="rId1"/>
    </p:custDataLst>
    <p:extLst>
      <p:ext uri="{BB962C8B-B14F-4D97-AF65-F5344CB8AC3E}">
        <p14:creationId xmlns:p14="http://schemas.microsoft.com/office/powerpoint/2010/main" val="1476746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Export?</a:t>
            </a:r>
            <a:endParaRPr lang="en-US" dirty="0"/>
          </a:p>
        </p:txBody>
      </p:sp>
      <p:sp>
        <p:nvSpPr>
          <p:cNvPr id="3" name="Content Placeholder 2"/>
          <p:cNvSpPr>
            <a:spLocks noGrp="1"/>
          </p:cNvSpPr>
          <p:nvPr>
            <p:ph idx="1"/>
          </p:nvPr>
        </p:nvSpPr>
        <p:spPr>
          <a:xfrm>
            <a:off x="2589212" y="1789723"/>
            <a:ext cx="8915400" cy="3777622"/>
          </a:xfrm>
        </p:spPr>
        <p:txBody>
          <a:bodyPr/>
          <a:lstStyle/>
          <a:p>
            <a:r>
              <a:rPr lang="en-US" dirty="0" smtClean="0"/>
              <a:t>Deemed Export </a:t>
            </a:r>
            <a:r>
              <a:rPr lang="en-US" dirty="0"/>
              <a:t> </a:t>
            </a:r>
            <a:r>
              <a:rPr lang="en-US" dirty="0" smtClean="0"/>
              <a:t>- </a:t>
            </a:r>
          </a:p>
          <a:p>
            <a:pPr lvl="1"/>
            <a:r>
              <a:rPr lang="en-US" dirty="0" smtClean="0"/>
              <a:t>Any oral, written, electronic or visual disclosure, transfer or transmission to any person or entity of a controlled item; </a:t>
            </a:r>
          </a:p>
          <a:p>
            <a:pPr lvl="1"/>
            <a:r>
              <a:rPr lang="en-US" dirty="0"/>
              <a:t>P</a:t>
            </a:r>
            <a:r>
              <a:rPr lang="en-US" dirty="0" smtClean="0"/>
              <a:t>roviding technical assistance to a foreign person about an export controlled item -- </a:t>
            </a:r>
            <a:r>
              <a:rPr lang="en-US" dirty="0" smtClean="0">
                <a:solidFill>
                  <a:schemeClr val="accent1">
                    <a:lumMod val="75000"/>
                  </a:schemeClr>
                </a:solidFill>
              </a:rPr>
              <a:t>in the US or abroad</a:t>
            </a:r>
            <a:r>
              <a:rPr lang="en-US" dirty="0" smtClean="0"/>
              <a:t>.</a:t>
            </a:r>
          </a:p>
          <a:p>
            <a:r>
              <a:rPr lang="en-US" dirty="0" smtClean="0"/>
              <a:t>Export or transfer of information or items required for the design, development production, manufacture, use, modification, testing, adaption, etc., of a controlled item, software or technical data to a foreign person or entity </a:t>
            </a:r>
            <a:r>
              <a:rPr lang="mr-IN" dirty="0" smtClean="0"/>
              <a:t>–</a:t>
            </a:r>
            <a:r>
              <a:rPr lang="en-US" dirty="0" smtClean="0"/>
              <a:t> </a:t>
            </a:r>
            <a:r>
              <a:rPr lang="en-US" dirty="0" smtClean="0">
                <a:solidFill>
                  <a:schemeClr val="accent1">
                    <a:lumMod val="75000"/>
                  </a:schemeClr>
                </a:solidFill>
              </a:rPr>
              <a:t>in the US or abroad</a:t>
            </a:r>
            <a:r>
              <a:rPr lang="en-US" dirty="0" smtClean="0"/>
              <a:t>.</a:t>
            </a:r>
            <a:endParaRPr lang="en-US" dirty="0"/>
          </a:p>
        </p:txBody>
      </p:sp>
    </p:spTree>
    <p:custDataLst>
      <p:tags r:id="rId1"/>
    </p:custDataLst>
    <p:extLst>
      <p:ext uri="{BB962C8B-B14F-4D97-AF65-F5344CB8AC3E}">
        <p14:creationId xmlns:p14="http://schemas.microsoft.com/office/powerpoint/2010/main" val="26090753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4103" y="94903"/>
            <a:ext cx="7886700" cy="4673599"/>
          </a:xfrm>
        </p:spPr>
        <p:txBody>
          <a:bodyPr>
            <a:normAutofit/>
          </a:bodyPr>
          <a:lstStyle/>
          <a:p>
            <a:r>
              <a:rPr lang="en-US" dirty="0"/>
              <a:t>What causes some projects to require additional export review</a:t>
            </a:r>
            <a:r>
              <a:rPr lang="en-US" dirty="0" smtClean="0"/>
              <a:t>?</a:t>
            </a:r>
            <a:br>
              <a:rPr lang="en-US" dirty="0" smtClean="0"/>
            </a:br>
            <a:r>
              <a:rPr lang="en-US" dirty="0" smtClean="0"/>
              <a:t/>
            </a:r>
            <a:br>
              <a:rPr lang="en-US" dirty="0" smtClean="0"/>
            </a:br>
            <a:r>
              <a:rPr lang="en-US" dirty="0" smtClean="0">
                <a:solidFill>
                  <a:schemeClr val="accent1">
                    <a:lumMod val="75000"/>
                  </a:schemeClr>
                </a:solidFill>
              </a:rPr>
              <a:t>It depends.</a:t>
            </a:r>
            <a:r>
              <a:rPr lang="en-US" dirty="0"/>
              <a:t/>
            </a:r>
            <a:br>
              <a:rPr lang="en-US" dirty="0"/>
            </a:br>
            <a:endParaRPr lang="en-US" dirty="0"/>
          </a:p>
        </p:txBody>
      </p:sp>
      <p:sp>
        <p:nvSpPr>
          <p:cNvPr id="5" name="Text Placeholder 4"/>
          <p:cNvSpPr>
            <a:spLocks noGrp="1"/>
          </p:cNvSpPr>
          <p:nvPr>
            <p:ph type="body" idx="1"/>
          </p:nvPr>
        </p:nvSpPr>
        <p:spPr>
          <a:xfrm>
            <a:off x="2147888" y="5776687"/>
            <a:ext cx="7886700" cy="312965"/>
          </a:xfrm>
        </p:spPr>
        <p:txBody>
          <a:bodyPr>
            <a:normAutofit fontScale="85000" lnSpcReduction="20000"/>
          </a:bodyPr>
          <a:lstStyle/>
          <a:p>
            <a:r>
              <a:rPr lang="en-US" dirty="0" smtClean="0"/>
              <a:t>Caltech Export Compliance</a:t>
            </a:r>
            <a:endParaRPr lang="en-US" dirty="0"/>
          </a:p>
        </p:txBody>
      </p:sp>
    </p:spTree>
    <p:custDataLst>
      <p:tags r:id="rId1"/>
    </p:custDataLst>
    <p:extLst>
      <p:ext uri="{BB962C8B-B14F-4D97-AF65-F5344CB8AC3E}">
        <p14:creationId xmlns:p14="http://schemas.microsoft.com/office/powerpoint/2010/main" val="343695202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1779" y="1513796"/>
            <a:ext cx="8911687" cy="1280890"/>
          </a:xfrm>
        </p:spPr>
        <p:txBody>
          <a:bodyPr/>
          <a:lstStyle/>
          <a:p>
            <a:r>
              <a:rPr lang="en-US" dirty="0" smtClean="0"/>
              <a:t>Award Data for 2016</a:t>
            </a:r>
            <a:endParaRPr lang="en-US" dirty="0"/>
          </a:p>
        </p:txBody>
      </p:sp>
    </p:spTree>
    <p:extLst>
      <p:ext uri="{BB962C8B-B14F-4D97-AF65-F5344CB8AC3E}">
        <p14:creationId xmlns:p14="http://schemas.microsoft.com/office/powerpoint/2010/main" val="98213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82834" y="147372"/>
            <a:ext cx="8911687" cy="1280890"/>
          </a:xfrm>
        </p:spPr>
        <p:txBody>
          <a:bodyPr>
            <a:normAutofit/>
          </a:bodyPr>
          <a:lstStyle/>
          <a:p>
            <a:r>
              <a:rPr lang="en-US" b="1" dirty="0" smtClean="0"/>
              <a:t>Caltech Export Compliance (CEC)</a:t>
            </a:r>
            <a:br>
              <a:rPr lang="en-US" b="1" dirty="0" smtClean="0"/>
            </a:br>
            <a:r>
              <a:rPr lang="en-US" b="1" dirty="0" smtClean="0"/>
              <a:t>Sponsored Research Review Process</a:t>
            </a:r>
            <a:endParaRPr lang="en-US" sz="3100" dirty="0">
              <a:latin typeface="+mn-lt"/>
            </a:endParaRPr>
          </a:p>
        </p:txBody>
      </p:sp>
      <p:pic>
        <p:nvPicPr>
          <p:cNvPr id="3" name="Content Placeholder 2"/>
          <p:cNvPicPr>
            <a:picLocks noGrp="1" noChangeAspect="1"/>
          </p:cNvPicPr>
          <p:nvPr>
            <p:ph idx="1"/>
          </p:nvPr>
        </p:nvPicPr>
        <p:blipFill>
          <a:blip r:embed="rId3"/>
          <a:stretch>
            <a:fillRect/>
          </a:stretch>
        </p:blipFill>
        <p:spPr>
          <a:xfrm>
            <a:off x="2182834" y="1730863"/>
            <a:ext cx="7826333" cy="4962426"/>
          </a:xfrm>
          <a:prstGeom prst="rect">
            <a:avLst/>
          </a:prstGeom>
        </p:spPr>
      </p:pic>
    </p:spTree>
    <p:custDataLst>
      <p:tags r:id="rId1"/>
    </p:custDataLst>
    <p:extLst>
      <p:ext uri="{BB962C8B-B14F-4D97-AF65-F5344CB8AC3E}">
        <p14:creationId xmlns:p14="http://schemas.microsoft.com/office/powerpoint/2010/main" val="14063754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365127"/>
            <a:ext cx="7886700" cy="1460499"/>
          </a:xfrm>
        </p:spPr>
        <p:txBody>
          <a:bodyPr>
            <a:normAutofit fontScale="90000"/>
          </a:bodyPr>
          <a:lstStyle/>
          <a:p>
            <a:pPr algn="ctr"/>
            <a:r>
              <a:rPr lang="en-US" b="1" dirty="0"/>
              <a:t>Who are the sponsors and collaborators involved in the research?</a:t>
            </a:r>
            <a:br>
              <a:rPr lang="en-US" b="1" dirty="0"/>
            </a:br>
            <a:endParaRPr lang="en-US" sz="2400" dirty="0">
              <a:latin typeface="+mn-lt"/>
            </a:endParaRPr>
          </a:p>
        </p:txBody>
      </p:sp>
      <p:sp>
        <p:nvSpPr>
          <p:cNvPr id="5" name="Content Placeholder 4"/>
          <p:cNvSpPr>
            <a:spLocks noGrp="1"/>
          </p:cNvSpPr>
          <p:nvPr>
            <p:ph idx="1"/>
          </p:nvPr>
        </p:nvSpPr>
        <p:spPr>
          <a:xfrm>
            <a:off x="2152650" y="1825625"/>
            <a:ext cx="7886700" cy="4850946"/>
          </a:xfrm>
        </p:spPr>
        <p:txBody>
          <a:bodyPr>
            <a:normAutofit lnSpcReduction="10000"/>
          </a:bodyPr>
          <a:lstStyle/>
          <a:p>
            <a:pPr marL="0" indent="0">
              <a:buNone/>
            </a:pPr>
            <a:r>
              <a:rPr lang="en-US" dirty="0" smtClean="0"/>
              <a:t>Defense, government or foreign contractors or collaborators?  Non-FRE U.S. university involved? </a:t>
            </a:r>
          </a:p>
          <a:p>
            <a:pPr marL="0" indent="0">
              <a:buNone/>
            </a:pPr>
            <a:endParaRPr lang="en-US" dirty="0" smtClean="0"/>
          </a:p>
          <a:p>
            <a:r>
              <a:rPr lang="en-US" i="1" dirty="0" smtClean="0"/>
              <a:t>JPL</a:t>
            </a:r>
          </a:p>
          <a:p>
            <a:r>
              <a:rPr lang="en-US" i="1" dirty="0" smtClean="0"/>
              <a:t>NASA (Goddard, Ames, Kennedy Space Center, Johnson Space Center, etc.)</a:t>
            </a:r>
          </a:p>
          <a:p>
            <a:r>
              <a:rPr lang="pt-BR" i="1" dirty="0"/>
              <a:t>DoD (DARPA, AFOSR, ARL, ONR, etc.)</a:t>
            </a:r>
            <a:endParaRPr lang="en-US" i="1" dirty="0" smtClean="0"/>
          </a:p>
          <a:p>
            <a:r>
              <a:rPr lang="pt-BR" i="1" dirty="0"/>
              <a:t>DoE (ARPA-E, FermiLab, PNNL, LBNL, etc</a:t>
            </a:r>
            <a:r>
              <a:rPr lang="pt-BR" i="1" dirty="0" smtClean="0"/>
              <a:t>.)</a:t>
            </a:r>
          </a:p>
          <a:p>
            <a:r>
              <a:rPr lang="en-US" i="1" dirty="0"/>
              <a:t>IARPA, CIA, NSA, DHS, etc</a:t>
            </a:r>
            <a:r>
              <a:rPr lang="en-US" i="1" dirty="0" smtClean="0"/>
              <a:t>.</a:t>
            </a:r>
          </a:p>
          <a:p>
            <a:r>
              <a:rPr lang="en-US" i="1" dirty="0"/>
              <a:t>NRC, </a:t>
            </a:r>
            <a:r>
              <a:rPr lang="en-US" i="1" dirty="0" smtClean="0"/>
              <a:t>NNSA</a:t>
            </a:r>
          </a:p>
          <a:p>
            <a:r>
              <a:rPr lang="en-US" i="1" dirty="0"/>
              <a:t>Defense </a:t>
            </a:r>
            <a:r>
              <a:rPr lang="en-US" i="1" dirty="0" smtClean="0"/>
              <a:t>contractors</a:t>
            </a:r>
          </a:p>
          <a:p>
            <a:r>
              <a:rPr lang="en-US" i="1" dirty="0"/>
              <a:t>Foreign </a:t>
            </a:r>
            <a:r>
              <a:rPr lang="en-US" i="1" dirty="0" smtClean="0"/>
              <a:t>parties</a:t>
            </a:r>
          </a:p>
          <a:p>
            <a:r>
              <a:rPr lang="en-US" i="1" dirty="0" smtClean="0"/>
              <a:t>Foreign Military</a:t>
            </a:r>
            <a:endParaRPr lang="en-US" i="1" dirty="0"/>
          </a:p>
        </p:txBody>
      </p:sp>
    </p:spTree>
    <p:custDataLst>
      <p:tags r:id="rId1"/>
    </p:custDataLst>
    <p:extLst>
      <p:ext uri="{BB962C8B-B14F-4D97-AF65-F5344CB8AC3E}">
        <p14:creationId xmlns:p14="http://schemas.microsoft.com/office/powerpoint/2010/main" val="17704946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9719" y="151004"/>
            <a:ext cx="7886700" cy="1325563"/>
          </a:xfrm>
        </p:spPr>
        <p:txBody>
          <a:bodyPr>
            <a:normAutofit fontScale="90000"/>
          </a:bodyPr>
          <a:lstStyle/>
          <a:p>
            <a:r>
              <a:rPr lang="en-US" b="1" dirty="0" smtClean="0"/>
              <a:t>Are controlled technologies involved</a:t>
            </a:r>
            <a:r>
              <a:rPr lang="en-US" dirty="0"/>
              <a:t> </a:t>
            </a:r>
            <a:r>
              <a:rPr lang="en-US" dirty="0" smtClean="0"/>
              <a:t>-- i</a:t>
            </a:r>
            <a:r>
              <a:rPr lang="en-US" sz="4000" dirty="0"/>
              <a:t>ncluding developmental technologies?</a:t>
            </a:r>
            <a:endParaRPr lang="en-US" sz="2200" dirty="0">
              <a:latin typeface="+mn-lt"/>
            </a:endParaRPr>
          </a:p>
        </p:txBody>
      </p:sp>
      <p:sp>
        <p:nvSpPr>
          <p:cNvPr id="3" name="Content Placeholder 2"/>
          <p:cNvSpPr>
            <a:spLocks noGrp="1"/>
          </p:cNvSpPr>
          <p:nvPr>
            <p:ph idx="1"/>
          </p:nvPr>
        </p:nvSpPr>
        <p:spPr>
          <a:xfrm>
            <a:off x="1998785" y="2094522"/>
            <a:ext cx="4094284" cy="4296230"/>
          </a:xfrm>
        </p:spPr>
        <p:txBody>
          <a:bodyPr>
            <a:normAutofit/>
          </a:bodyPr>
          <a:lstStyle/>
          <a:p>
            <a:r>
              <a:rPr lang="en-US" i="1" dirty="0">
                <a:solidFill>
                  <a:srgbClr val="FF0000"/>
                </a:solidFill>
              </a:rPr>
              <a:t>Aircraft</a:t>
            </a:r>
            <a:r>
              <a:rPr lang="en-US" i="1" dirty="0"/>
              <a:t>, drones, missiles</a:t>
            </a:r>
            <a:endParaRPr lang="en-US" i="1" dirty="0" smtClean="0"/>
          </a:p>
          <a:p>
            <a:r>
              <a:rPr lang="en-US" i="1" dirty="0"/>
              <a:t>Armor, ballistics testing</a:t>
            </a:r>
          </a:p>
          <a:p>
            <a:r>
              <a:rPr lang="en-US" i="1" dirty="0"/>
              <a:t>Autonomous vehicles</a:t>
            </a:r>
            <a:endParaRPr lang="en-US" i="1" dirty="0" smtClean="0"/>
          </a:p>
          <a:p>
            <a:r>
              <a:rPr lang="en-US" i="1" dirty="0" smtClean="0"/>
              <a:t>Computer chips</a:t>
            </a:r>
            <a:r>
              <a:rPr lang="en-US" i="1" dirty="0"/>
              <a:t>, </a:t>
            </a:r>
            <a:r>
              <a:rPr lang="en-US" i="1" dirty="0">
                <a:solidFill>
                  <a:srgbClr val="FF0000"/>
                </a:solidFill>
              </a:rPr>
              <a:t>MMICs</a:t>
            </a:r>
            <a:r>
              <a:rPr lang="en-US" i="1" dirty="0"/>
              <a:t>, NEMS, LNAs</a:t>
            </a:r>
          </a:p>
          <a:p>
            <a:r>
              <a:rPr lang="en-US" i="1" dirty="0"/>
              <a:t>Cryptography, encryption</a:t>
            </a:r>
            <a:endParaRPr lang="en-US" i="1" dirty="0" smtClean="0"/>
          </a:p>
          <a:p>
            <a:r>
              <a:rPr lang="en-US" i="1" dirty="0">
                <a:solidFill>
                  <a:srgbClr val="FF0000"/>
                </a:solidFill>
              </a:rPr>
              <a:t>Detectors</a:t>
            </a:r>
            <a:r>
              <a:rPr lang="en-US" i="1" dirty="0"/>
              <a:t>, FPAs, KIDs, MKIDs</a:t>
            </a:r>
          </a:p>
          <a:p>
            <a:r>
              <a:rPr lang="en-US" i="1" dirty="0"/>
              <a:t>Explosives, incendiary </a:t>
            </a:r>
            <a:r>
              <a:rPr lang="en-US" i="1" dirty="0" smtClean="0"/>
              <a:t>agents</a:t>
            </a:r>
          </a:p>
        </p:txBody>
      </p:sp>
      <p:sp>
        <p:nvSpPr>
          <p:cNvPr id="4" name="Content Placeholder 2"/>
          <p:cNvSpPr txBox="1">
            <a:spLocks/>
          </p:cNvSpPr>
          <p:nvPr/>
        </p:nvSpPr>
        <p:spPr>
          <a:xfrm>
            <a:off x="6093069" y="1937744"/>
            <a:ext cx="4135314" cy="473483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a:solidFill>
                  <a:srgbClr val="FF0000"/>
                </a:solidFill>
              </a:rPr>
              <a:t>Infrared detectors</a:t>
            </a:r>
            <a:r>
              <a:rPr lang="en-US" i="1" dirty="0"/>
              <a:t>, cameras</a:t>
            </a:r>
          </a:p>
          <a:p>
            <a:r>
              <a:rPr lang="en-US" i="1" dirty="0"/>
              <a:t>Lasers</a:t>
            </a:r>
          </a:p>
          <a:p>
            <a:r>
              <a:rPr lang="en-US" i="1" dirty="0"/>
              <a:t>Metamaterials</a:t>
            </a:r>
          </a:p>
          <a:p>
            <a:r>
              <a:rPr lang="en-US" i="1" dirty="0"/>
              <a:t>Military articles (tanks, weapons, etc.)</a:t>
            </a:r>
          </a:p>
          <a:p>
            <a:r>
              <a:rPr lang="en-US" i="1" dirty="0"/>
              <a:t>Navigation systems, GNSS, GPS</a:t>
            </a:r>
          </a:p>
          <a:p>
            <a:r>
              <a:rPr lang="en-US" i="1" dirty="0"/>
              <a:t>Nuclear reactors, nuclear materials</a:t>
            </a:r>
          </a:p>
          <a:p>
            <a:r>
              <a:rPr lang="en-US" i="1" dirty="0">
                <a:solidFill>
                  <a:srgbClr val="FF0000"/>
                </a:solidFill>
              </a:rPr>
              <a:t>Optics</a:t>
            </a:r>
            <a:r>
              <a:rPr lang="en-US" i="1" dirty="0"/>
              <a:t>, adaptive optics</a:t>
            </a:r>
          </a:p>
        </p:txBody>
      </p:sp>
    </p:spTree>
    <p:custDataLst>
      <p:tags r:id="rId1"/>
    </p:custDataLst>
    <p:extLst>
      <p:ext uri="{BB962C8B-B14F-4D97-AF65-F5344CB8AC3E}">
        <p14:creationId xmlns:p14="http://schemas.microsoft.com/office/powerpoint/2010/main" val="2353803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8786" y="155187"/>
            <a:ext cx="8911687" cy="1280890"/>
          </a:xfrm>
        </p:spPr>
        <p:txBody>
          <a:bodyPr>
            <a:normAutofit fontScale="90000"/>
          </a:bodyPr>
          <a:lstStyle/>
          <a:p>
            <a:r>
              <a:rPr lang="en-US" b="1" dirty="0" smtClean="0"/>
              <a:t>Sensitive technologies (continued)</a:t>
            </a:r>
            <a:r>
              <a:rPr lang="en-US" dirty="0" smtClean="0"/>
              <a:t/>
            </a:r>
            <a:br>
              <a:rPr lang="en-US" dirty="0" smtClean="0"/>
            </a:br>
            <a:r>
              <a:rPr lang="en-US" sz="2700" dirty="0">
                <a:latin typeface="+mn-lt"/>
              </a:rPr>
              <a:t>Does the statement of work indicate research that involves any of the following, includes developmental technologies</a:t>
            </a:r>
            <a:r>
              <a:rPr lang="en-US" sz="3100" dirty="0">
                <a:latin typeface="+mn-lt"/>
              </a:rPr>
              <a:t>:</a:t>
            </a:r>
          </a:p>
        </p:txBody>
      </p:sp>
      <p:sp>
        <p:nvSpPr>
          <p:cNvPr id="3" name="Content Placeholder 2"/>
          <p:cNvSpPr>
            <a:spLocks noGrp="1"/>
          </p:cNvSpPr>
          <p:nvPr>
            <p:ph idx="1"/>
          </p:nvPr>
        </p:nvSpPr>
        <p:spPr>
          <a:xfrm>
            <a:off x="1998786" y="2095831"/>
            <a:ext cx="4094284" cy="4351338"/>
          </a:xfrm>
        </p:spPr>
        <p:txBody>
          <a:bodyPr>
            <a:normAutofit/>
          </a:bodyPr>
          <a:lstStyle/>
          <a:p>
            <a:r>
              <a:rPr lang="en-US" i="1" dirty="0" smtClean="0">
                <a:solidFill>
                  <a:srgbClr val="FF0000"/>
                </a:solidFill>
              </a:rPr>
              <a:t>Optoelectronics</a:t>
            </a:r>
          </a:p>
          <a:p>
            <a:r>
              <a:rPr lang="en-US" i="1" dirty="0" smtClean="0"/>
              <a:t>Pathogens, viruses, toxins</a:t>
            </a:r>
          </a:p>
          <a:p>
            <a:r>
              <a:rPr lang="en-US" i="1" dirty="0" smtClean="0"/>
              <a:t>Photonics, microresonators, microcombs</a:t>
            </a:r>
          </a:p>
          <a:p>
            <a:r>
              <a:rPr lang="fr-FR" i="1" dirty="0" smtClean="0"/>
              <a:t>Protective </a:t>
            </a:r>
            <a:r>
              <a:rPr lang="fr-FR" i="1" dirty="0" err="1" smtClean="0"/>
              <a:t>antigens</a:t>
            </a:r>
            <a:r>
              <a:rPr lang="fr-FR" i="1" dirty="0" smtClean="0"/>
              <a:t>, </a:t>
            </a:r>
            <a:r>
              <a:rPr lang="fr-FR" i="1" dirty="0" err="1" smtClean="0"/>
              <a:t>protein</a:t>
            </a:r>
            <a:r>
              <a:rPr lang="fr-FR" i="1" dirty="0" smtClean="0"/>
              <a:t> capture agents</a:t>
            </a:r>
            <a:endParaRPr lang="en-US" i="1" dirty="0" smtClean="0"/>
          </a:p>
          <a:p>
            <a:r>
              <a:rPr lang="en-US" i="1" dirty="0" smtClean="0">
                <a:solidFill>
                  <a:srgbClr val="FF0000"/>
                </a:solidFill>
              </a:rPr>
              <a:t>Quantum research</a:t>
            </a:r>
          </a:p>
          <a:p>
            <a:r>
              <a:rPr lang="en-US" i="1" dirty="0" smtClean="0"/>
              <a:t>Radars, radar systems</a:t>
            </a:r>
          </a:p>
          <a:p>
            <a:r>
              <a:rPr lang="en-US" i="1" dirty="0" smtClean="0"/>
              <a:t>Robots, </a:t>
            </a:r>
            <a:r>
              <a:rPr lang="en-US" i="1" dirty="0" smtClean="0">
                <a:solidFill>
                  <a:srgbClr val="FF0000"/>
                </a:solidFill>
              </a:rPr>
              <a:t>robotic </a:t>
            </a:r>
            <a:r>
              <a:rPr lang="en-US" i="1" dirty="0" smtClean="0"/>
              <a:t>scene analysis</a:t>
            </a:r>
          </a:p>
          <a:p>
            <a:endParaRPr lang="en-US" i="1" dirty="0"/>
          </a:p>
        </p:txBody>
      </p:sp>
      <p:sp>
        <p:nvSpPr>
          <p:cNvPr id="4" name="Content Placeholder 2"/>
          <p:cNvSpPr txBox="1">
            <a:spLocks/>
          </p:cNvSpPr>
          <p:nvPr/>
        </p:nvSpPr>
        <p:spPr>
          <a:xfrm>
            <a:off x="6093070" y="2167844"/>
            <a:ext cx="4135315" cy="469015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a:solidFill>
                  <a:srgbClr val="FF0000"/>
                </a:solidFill>
              </a:rPr>
              <a:t>Rockets</a:t>
            </a:r>
            <a:r>
              <a:rPr lang="en-US" i="1" dirty="0"/>
              <a:t>, sounding rockets</a:t>
            </a:r>
          </a:p>
          <a:p>
            <a:r>
              <a:rPr lang="en-US" i="1" dirty="0"/>
              <a:t>Sensors</a:t>
            </a:r>
          </a:p>
          <a:p>
            <a:r>
              <a:rPr lang="en-US" i="1" dirty="0"/>
              <a:t>Ships, naval vessels</a:t>
            </a:r>
          </a:p>
          <a:p>
            <a:r>
              <a:rPr lang="en-US" i="1" dirty="0">
                <a:solidFill>
                  <a:srgbClr val="FF0000"/>
                </a:solidFill>
              </a:rPr>
              <a:t>Spacecraft, satellites, payloads, ground support equipment</a:t>
            </a:r>
          </a:p>
          <a:p>
            <a:r>
              <a:rPr lang="en-US" i="1" dirty="0"/>
              <a:t>Submersibles, seagliders</a:t>
            </a:r>
          </a:p>
          <a:p>
            <a:r>
              <a:rPr lang="en-US" i="1" dirty="0"/>
              <a:t>Supersonic, hypersonic research</a:t>
            </a:r>
          </a:p>
          <a:p>
            <a:r>
              <a:rPr lang="en-US" i="1" dirty="0"/>
              <a:t>Tracking systems, star trackers</a:t>
            </a:r>
          </a:p>
          <a:p>
            <a:r>
              <a:rPr lang="en-US" i="1" dirty="0">
                <a:solidFill>
                  <a:srgbClr val="FF0000"/>
                </a:solidFill>
              </a:rPr>
              <a:t>Related technical data, software, processing equipment, components, accessories, ground support equipment, etc.</a:t>
            </a:r>
          </a:p>
          <a:p>
            <a:endParaRPr lang="en-US" i="1" dirty="0"/>
          </a:p>
        </p:txBody>
      </p:sp>
    </p:spTree>
    <p:custDataLst>
      <p:tags r:id="rId1"/>
    </p:custDataLst>
    <p:extLst>
      <p:ext uri="{BB962C8B-B14F-4D97-AF65-F5344CB8AC3E}">
        <p14:creationId xmlns:p14="http://schemas.microsoft.com/office/powerpoint/2010/main" val="32765388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56787"/>
            <a:ext cx="8911687" cy="1280890"/>
          </a:xfrm>
        </p:spPr>
        <p:txBody>
          <a:bodyPr>
            <a:normAutofit fontScale="90000"/>
          </a:bodyPr>
          <a:lstStyle/>
          <a:p>
            <a:r>
              <a:rPr lang="en-US" sz="4000" b="1" dirty="0"/>
              <a:t>EXPORT CONTROLLED PROJECTS:</a:t>
            </a:r>
            <a:br>
              <a:rPr lang="en-US" sz="4000" b="1" dirty="0"/>
            </a:br>
            <a:r>
              <a:rPr lang="en-US" sz="4000" b="1" dirty="0">
                <a:solidFill>
                  <a:schemeClr val="accent1">
                    <a:lumMod val="75000"/>
                  </a:schemeClr>
                </a:solidFill>
              </a:rPr>
              <a:t>How GMs and Admins can help!</a:t>
            </a:r>
          </a:p>
        </p:txBody>
      </p:sp>
      <p:sp>
        <p:nvSpPr>
          <p:cNvPr id="3" name="Content Placeholder 2"/>
          <p:cNvSpPr>
            <a:spLocks noGrp="1"/>
          </p:cNvSpPr>
          <p:nvPr>
            <p:ph idx="1"/>
          </p:nvPr>
        </p:nvSpPr>
        <p:spPr>
          <a:xfrm>
            <a:off x="2152650" y="1784807"/>
            <a:ext cx="7886700" cy="4935307"/>
          </a:xfrm>
        </p:spPr>
        <p:txBody>
          <a:bodyPr>
            <a:normAutofit/>
          </a:bodyPr>
          <a:lstStyle/>
          <a:p>
            <a:pPr marL="0" indent="0">
              <a:buNone/>
            </a:pPr>
            <a:r>
              <a:rPr lang="en-US" dirty="0" smtClean="0"/>
              <a:t>Here’s how you can help expedite the export review process after you receive cc of email sent to PI:</a:t>
            </a:r>
            <a:br>
              <a:rPr lang="en-US" dirty="0" smtClean="0"/>
            </a:br>
            <a:endParaRPr lang="en-US" dirty="0" smtClean="0"/>
          </a:p>
          <a:p>
            <a:pPr marL="228600" lvl="1"/>
            <a:r>
              <a:rPr lang="en-US" i="1" dirty="0" smtClean="0">
                <a:solidFill>
                  <a:schemeClr val="accent1">
                    <a:lumMod val="75000"/>
                  </a:schemeClr>
                </a:solidFill>
              </a:rPr>
              <a:t>Export Training</a:t>
            </a:r>
            <a:r>
              <a:rPr lang="en-US" i="1" dirty="0" smtClean="0"/>
              <a:t>:  Provide the names and citizenships of team members who will work on export-controlled projects </a:t>
            </a:r>
          </a:p>
          <a:p>
            <a:pPr marL="228600" lvl="1"/>
            <a:r>
              <a:rPr lang="en-US" i="1" dirty="0" smtClean="0">
                <a:solidFill>
                  <a:schemeClr val="accent1">
                    <a:lumMod val="75000"/>
                  </a:schemeClr>
                </a:solidFill>
              </a:rPr>
              <a:t>Facilitate</a:t>
            </a:r>
            <a:r>
              <a:rPr lang="en-US" i="1" dirty="0" smtClean="0"/>
              <a:t> signing of the Technology Control Plan (TCP) and other required documents by PI and research team.</a:t>
            </a:r>
          </a:p>
          <a:p>
            <a:pPr marL="228600" lvl="1"/>
            <a:r>
              <a:rPr lang="en-US" i="1" dirty="0" smtClean="0">
                <a:solidFill>
                  <a:schemeClr val="accent1">
                    <a:lumMod val="75000"/>
                  </a:schemeClr>
                </a:solidFill>
              </a:rPr>
              <a:t>Follow-up </a:t>
            </a:r>
            <a:r>
              <a:rPr lang="en-US" i="1" dirty="0" smtClean="0"/>
              <a:t>on incomplete export compliance training.</a:t>
            </a:r>
          </a:p>
          <a:p>
            <a:pPr marL="228600" lvl="1"/>
            <a:r>
              <a:rPr lang="en-US" i="1" dirty="0" smtClean="0">
                <a:solidFill>
                  <a:schemeClr val="accent1">
                    <a:lumMod val="75000"/>
                  </a:schemeClr>
                </a:solidFill>
              </a:rPr>
              <a:t>Notify</a:t>
            </a:r>
            <a:r>
              <a:rPr lang="en-US" i="1" dirty="0" smtClean="0"/>
              <a:t> the CEC when new team members are added to export-controlled projects, or when a team member’s status changes</a:t>
            </a:r>
          </a:p>
          <a:p>
            <a:pPr marL="228600" lvl="1"/>
            <a:r>
              <a:rPr lang="en-US" i="1" dirty="0" smtClean="0">
                <a:solidFill>
                  <a:schemeClr val="accent1">
                    <a:lumMod val="75000"/>
                  </a:schemeClr>
                </a:solidFill>
              </a:rPr>
              <a:t>Be Proactive</a:t>
            </a:r>
            <a:r>
              <a:rPr lang="en-US" i="1" dirty="0" smtClean="0"/>
              <a:t>:  Ask PI’s research team to take the Awareness Training ahead of time.  Good for 2 years!</a:t>
            </a:r>
            <a:endParaRPr lang="en-US" dirty="0"/>
          </a:p>
        </p:txBody>
      </p:sp>
    </p:spTree>
    <p:custDataLst>
      <p:tags r:id="rId1"/>
    </p:custDataLst>
    <p:extLst>
      <p:ext uri="{BB962C8B-B14F-4D97-AF65-F5344CB8AC3E}">
        <p14:creationId xmlns:p14="http://schemas.microsoft.com/office/powerpoint/2010/main" val="24461805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5283" y="356335"/>
            <a:ext cx="7961435" cy="1325563"/>
          </a:xfrm>
        </p:spPr>
        <p:txBody>
          <a:bodyPr>
            <a:normAutofit/>
          </a:bodyPr>
          <a:lstStyle/>
          <a:p>
            <a:r>
              <a:rPr lang="en-US" sz="4000" b="1" dirty="0"/>
              <a:t>Caltech’s commitment to openness in research</a:t>
            </a:r>
          </a:p>
        </p:txBody>
      </p:sp>
      <p:sp>
        <p:nvSpPr>
          <p:cNvPr id="3" name="Content Placeholder 2"/>
          <p:cNvSpPr>
            <a:spLocks noGrp="1"/>
          </p:cNvSpPr>
          <p:nvPr>
            <p:ph idx="1"/>
          </p:nvPr>
        </p:nvSpPr>
        <p:spPr>
          <a:xfrm>
            <a:off x="2152650" y="1825625"/>
            <a:ext cx="7886700" cy="4645513"/>
          </a:xfrm>
        </p:spPr>
        <p:txBody>
          <a:bodyPr>
            <a:normAutofit fontScale="77500" lnSpcReduction="20000"/>
          </a:bodyPr>
          <a:lstStyle/>
          <a:p>
            <a:pPr marL="0" indent="0">
              <a:buNone/>
            </a:pPr>
            <a:r>
              <a:rPr lang="en-US" sz="3000" dirty="0"/>
              <a:t>Caltech Institute Policy on “Compliance with Export Laws and Regulations”</a:t>
            </a:r>
          </a:p>
          <a:p>
            <a:pPr marL="342900" lvl="1"/>
            <a:r>
              <a:rPr lang="en-US" sz="2600" i="1" dirty="0"/>
              <a:t>“Caltech takes its freedom to publish and its commitment to openness in research very seriously.”</a:t>
            </a:r>
          </a:p>
          <a:p>
            <a:pPr marL="342900" lvl="1"/>
            <a:r>
              <a:rPr lang="en-US" sz="2600" i="1" dirty="0"/>
              <a:t>“Caltech’s policy does not allow acceptance of any government contract or grant that:</a:t>
            </a:r>
          </a:p>
          <a:p>
            <a:pPr marL="571500" lvl="3"/>
            <a:r>
              <a:rPr lang="en-US" sz="2600" i="1" dirty="0"/>
              <a:t>Requires classified research, or</a:t>
            </a:r>
          </a:p>
          <a:p>
            <a:pPr marL="571500" lvl="3"/>
            <a:r>
              <a:rPr lang="en-US" sz="2600" i="1" dirty="0"/>
              <a:t>Which impinges upon the Institute’s freedom to publish and otherwise disseminate the results of its research.”</a:t>
            </a:r>
            <a:endParaRPr lang="en-US" sz="2600" dirty="0"/>
          </a:p>
          <a:p>
            <a:pPr marL="342900" lvl="1"/>
            <a:r>
              <a:rPr lang="en-US" sz="2600" i="1" dirty="0"/>
              <a:t>“Caltech expects all faculty and staff to comply fully with all applicable export control laws and regulations.”</a:t>
            </a:r>
          </a:p>
          <a:p>
            <a:pPr marL="0" indent="0">
              <a:buNone/>
            </a:pPr>
            <a:endParaRPr lang="en-US" sz="2600" dirty="0" smtClean="0">
              <a:solidFill>
                <a:srgbClr val="0000FF"/>
              </a:solidFill>
              <a:hlinkClick r:id="rId3"/>
            </a:endParaRPr>
          </a:p>
          <a:p>
            <a:pPr marL="0" indent="0">
              <a:buNone/>
            </a:pPr>
            <a:r>
              <a:rPr lang="en-US" sz="2600" dirty="0" smtClean="0">
                <a:solidFill>
                  <a:srgbClr val="0000FF"/>
                </a:solidFill>
                <a:hlinkClick r:id="rId3"/>
              </a:rPr>
              <a:t>https</a:t>
            </a:r>
            <a:r>
              <a:rPr lang="en-US" sz="2600" dirty="0">
                <a:solidFill>
                  <a:srgbClr val="0000FF"/>
                </a:solidFill>
                <a:hlinkClick r:id="rId3"/>
              </a:rPr>
              <a:t>://researchadministration.caltech.edu/documents/616-45-citpolicy_exportlaw.pdf</a:t>
            </a:r>
            <a:endParaRPr lang="en-US" sz="2600" dirty="0">
              <a:solidFill>
                <a:srgbClr val="0000FF"/>
              </a:solidFill>
            </a:endParaRPr>
          </a:p>
        </p:txBody>
      </p:sp>
    </p:spTree>
    <p:custDataLst>
      <p:tags r:id="rId1"/>
    </p:custDataLst>
    <p:extLst>
      <p:ext uri="{BB962C8B-B14F-4D97-AF65-F5344CB8AC3E}">
        <p14:creationId xmlns:p14="http://schemas.microsoft.com/office/powerpoint/2010/main" val="31784778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Questions or comments?</a:t>
            </a:r>
          </a:p>
        </p:txBody>
      </p:sp>
      <p:sp>
        <p:nvSpPr>
          <p:cNvPr id="3" name="Content Placeholder 2"/>
          <p:cNvSpPr>
            <a:spLocks noGrp="1"/>
          </p:cNvSpPr>
          <p:nvPr>
            <p:ph idx="1"/>
          </p:nvPr>
        </p:nvSpPr>
        <p:spPr>
          <a:xfrm>
            <a:off x="2152650" y="1825625"/>
            <a:ext cx="8075735" cy="4351338"/>
          </a:xfrm>
        </p:spPr>
        <p:txBody>
          <a:bodyPr/>
          <a:lstStyle/>
          <a:p>
            <a:pPr marL="0" indent="0">
              <a:buNone/>
            </a:pPr>
            <a:endParaRPr lang="en-US" dirty="0" smtClean="0"/>
          </a:p>
          <a:p>
            <a:pPr marL="0" indent="0">
              <a:buNone/>
            </a:pPr>
            <a:r>
              <a:rPr lang="en-US" dirty="0" smtClean="0"/>
              <a:t>Caltech Export Compliance Office contact information:</a:t>
            </a:r>
          </a:p>
          <a:p>
            <a:pPr marL="404813" indent="0">
              <a:buNone/>
            </a:pPr>
            <a:r>
              <a:rPr lang="en-US" dirty="0" smtClean="0"/>
              <a:t>	</a:t>
            </a:r>
            <a:r>
              <a:rPr lang="en-US" b="1" dirty="0" smtClean="0"/>
              <a:t>✆</a:t>
            </a:r>
            <a:r>
              <a:rPr lang="en-US" dirty="0" smtClean="0"/>
              <a:t>:  (626) 395-2641</a:t>
            </a:r>
          </a:p>
          <a:p>
            <a:pPr marL="404813" indent="0">
              <a:buNone/>
            </a:pPr>
            <a:r>
              <a:rPr lang="en-US" dirty="0"/>
              <a:t>	</a:t>
            </a:r>
            <a:r>
              <a:rPr lang="en-US" dirty="0" smtClean="0"/>
              <a:t>📧:  </a:t>
            </a:r>
            <a:r>
              <a:rPr lang="en-US" dirty="0" smtClean="0">
                <a:hlinkClick r:id="rId2"/>
              </a:rPr>
              <a:t>export@caltech.edu</a:t>
            </a:r>
            <a:endParaRPr lang="en-US" dirty="0" smtClean="0"/>
          </a:p>
          <a:p>
            <a:pPr marL="404813" indent="0">
              <a:buNone/>
            </a:pPr>
            <a:r>
              <a:rPr lang="en-US" dirty="0"/>
              <a:t>	</a:t>
            </a:r>
            <a:r>
              <a:rPr lang="en-US" dirty="0" smtClean="0"/>
              <a:t>✉:  M/S 213-15</a:t>
            </a:r>
          </a:p>
          <a:p>
            <a:pPr marL="404813" indent="0">
              <a:buNone/>
            </a:pPr>
            <a:r>
              <a:rPr lang="en-US" dirty="0"/>
              <a:t>	 </a:t>
            </a:r>
            <a:r>
              <a:rPr lang="en-US" dirty="0" smtClean="0"/>
              <a:t>    :  </a:t>
            </a:r>
            <a:r>
              <a:rPr lang="en-US" dirty="0" smtClean="0">
                <a:hlinkClick r:id="rId3"/>
              </a:rPr>
              <a:t>http://export.caltech.edu</a:t>
            </a:r>
            <a:endParaRPr lang="en-US" dirty="0" smtClean="0"/>
          </a:p>
          <a:p>
            <a:pPr marL="404813" indent="0">
              <a:buNone/>
            </a:pPr>
            <a:endParaRPr lang="en-US" dirty="0" smtClean="0"/>
          </a:p>
          <a:p>
            <a:pPr marL="404813" indent="0">
              <a:buNone/>
            </a:pPr>
            <a:r>
              <a:rPr lang="en-US" dirty="0" smtClean="0"/>
              <a:t>      </a:t>
            </a:r>
            <a:endParaRPr lang="en-US" dirty="0" smtClean="0"/>
          </a:p>
        </p:txBody>
      </p:sp>
      <p:pic>
        <p:nvPicPr>
          <p:cNvPr id="10" name="Picture 2" descr="https://cdn1.iconfinder.com/data/icons/web-design-development-2/100/web-design-1-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4115" y="3869602"/>
            <a:ext cx="342758" cy="3427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0966" y="1858169"/>
            <a:ext cx="3095625" cy="4286250"/>
          </a:xfrm>
          <a:prstGeom prst="rect">
            <a:avLst/>
          </a:prstGeom>
        </p:spPr>
      </p:pic>
    </p:spTree>
    <p:extLst>
      <p:ext uri="{BB962C8B-B14F-4D97-AF65-F5344CB8AC3E}">
        <p14:creationId xmlns:p14="http://schemas.microsoft.com/office/powerpoint/2010/main" val="295576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3224" y="1641389"/>
            <a:ext cx="8915399" cy="2262781"/>
          </a:xfrm>
        </p:spPr>
        <p:txBody>
          <a:bodyPr anchor="t"/>
          <a:lstStyle/>
          <a:p>
            <a:r>
              <a:rPr lang="en-US" dirty="0" smtClean="0"/>
              <a:t>Subrecipient (FGO*) Tips</a:t>
            </a:r>
            <a:br>
              <a:rPr lang="en-US" dirty="0" smtClean="0"/>
            </a:br>
            <a:r>
              <a:rPr lang="en-US" dirty="0" smtClean="0"/>
              <a:t/>
            </a:r>
            <a:br>
              <a:rPr lang="en-US" dirty="0" smtClean="0"/>
            </a:br>
            <a:r>
              <a:rPr lang="en-US" sz="1400" dirty="0" smtClean="0"/>
              <a:t>* Funds Going Out</a:t>
            </a:r>
            <a:endParaRPr lang="en-US" dirty="0"/>
          </a:p>
        </p:txBody>
      </p:sp>
      <p:sp>
        <p:nvSpPr>
          <p:cNvPr id="3" name="Subtitle 2"/>
          <p:cNvSpPr>
            <a:spLocks noGrp="1"/>
          </p:cNvSpPr>
          <p:nvPr>
            <p:ph type="subTitle" idx="1"/>
          </p:nvPr>
        </p:nvSpPr>
        <p:spPr>
          <a:xfrm>
            <a:off x="2457408" y="4563196"/>
            <a:ext cx="8915399" cy="1126283"/>
          </a:xfrm>
        </p:spPr>
        <p:txBody>
          <a:bodyPr>
            <a:normAutofit lnSpcReduction="10000"/>
          </a:bodyPr>
          <a:lstStyle/>
          <a:p>
            <a:r>
              <a:rPr lang="en-US" dirty="0" smtClean="0"/>
              <a:t>Rochelle Athey</a:t>
            </a:r>
          </a:p>
          <a:p>
            <a:r>
              <a:rPr lang="en-US" dirty="0" smtClean="0"/>
              <a:t>Research Administration Forum</a:t>
            </a:r>
          </a:p>
          <a:p>
            <a:r>
              <a:rPr lang="en-US" dirty="0" smtClean="0"/>
              <a:t>March 7, 2017</a:t>
            </a:r>
            <a:endParaRPr lang="en-US" dirty="0"/>
          </a:p>
        </p:txBody>
      </p:sp>
    </p:spTree>
    <p:extLst>
      <p:ext uri="{BB962C8B-B14F-4D97-AF65-F5344CB8AC3E}">
        <p14:creationId xmlns:p14="http://schemas.microsoft.com/office/powerpoint/2010/main" val="34181783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Subrecipient Tip One</a:t>
            </a:r>
            <a:endParaRPr lang="en-US" dirty="0"/>
          </a:p>
        </p:txBody>
      </p:sp>
      <p:sp>
        <p:nvSpPr>
          <p:cNvPr id="3" name="Content Placeholder 2"/>
          <p:cNvSpPr>
            <a:spLocks noGrp="1"/>
          </p:cNvSpPr>
          <p:nvPr>
            <p:ph idx="1"/>
          </p:nvPr>
        </p:nvSpPr>
        <p:spPr>
          <a:xfrm>
            <a:off x="2589212" y="1754660"/>
            <a:ext cx="8915400" cy="3777622"/>
          </a:xfrm>
        </p:spPr>
        <p:txBody>
          <a:bodyPr>
            <a:normAutofit/>
          </a:bodyPr>
          <a:lstStyle/>
          <a:p>
            <a:r>
              <a:rPr lang="en-US" dirty="0" smtClean="0"/>
              <a:t>At the time of proposal submission, obtain the following from the subrecipient:</a:t>
            </a:r>
          </a:p>
          <a:p>
            <a:pPr lvl="1"/>
            <a:r>
              <a:rPr lang="en-US" dirty="0" smtClean="0"/>
              <a:t>Scope of work</a:t>
            </a:r>
          </a:p>
          <a:p>
            <a:pPr lvl="1"/>
            <a:r>
              <a:rPr lang="en-US" dirty="0" smtClean="0"/>
              <a:t>Budget and budget justification</a:t>
            </a:r>
          </a:p>
          <a:p>
            <a:pPr lvl="1"/>
            <a:r>
              <a:rPr lang="en-US" dirty="0" smtClean="0"/>
              <a:t>Any required prime sponsor forms</a:t>
            </a:r>
          </a:p>
          <a:p>
            <a:pPr lvl="1"/>
            <a:r>
              <a:rPr lang="en-US" dirty="0" smtClean="0"/>
              <a:t>F&amp;A rate agreement (if any)</a:t>
            </a:r>
          </a:p>
          <a:p>
            <a:pPr lvl="1"/>
            <a:r>
              <a:rPr lang="en-US" dirty="0" smtClean="0"/>
              <a:t>Signed letter from authorized representative agreeing to participate in the work if funded</a:t>
            </a:r>
            <a:endParaRPr lang="en-US" dirty="0"/>
          </a:p>
        </p:txBody>
      </p:sp>
    </p:spTree>
    <p:extLst>
      <p:ext uri="{BB962C8B-B14F-4D97-AF65-F5344CB8AC3E}">
        <p14:creationId xmlns:p14="http://schemas.microsoft.com/office/powerpoint/2010/main" val="18917336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Subrecipient Tip Two</a:t>
            </a:r>
            <a:endParaRPr lang="en-US" dirty="0"/>
          </a:p>
        </p:txBody>
      </p:sp>
      <p:sp>
        <p:nvSpPr>
          <p:cNvPr id="3" name="Content Placeholder 2"/>
          <p:cNvSpPr>
            <a:spLocks noGrp="1"/>
          </p:cNvSpPr>
          <p:nvPr>
            <p:ph idx="1"/>
          </p:nvPr>
        </p:nvSpPr>
        <p:spPr>
          <a:xfrm>
            <a:off x="2457406" y="1905000"/>
            <a:ext cx="8915400" cy="3777622"/>
          </a:xfrm>
        </p:spPr>
        <p:txBody>
          <a:bodyPr/>
          <a:lstStyle/>
          <a:p>
            <a:r>
              <a:rPr lang="en-US" dirty="0" smtClean="0"/>
              <a:t>When the prime award is received, some Caltech grant managers prefer to create separate projects for subawards.  </a:t>
            </a:r>
            <a:endParaRPr lang="en-US" dirty="0"/>
          </a:p>
          <a:p>
            <a:pPr lvl="1"/>
            <a:r>
              <a:rPr lang="en-US" dirty="0" smtClean="0"/>
              <a:t>When budgeting in Oracle for a separate subaward project on a sponsored award that will recover full indirect costs, remember to add the subaward cost </a:t>
            </a:r>
            <a:r>
              <a:rPr lang="en-US" b="1" dirty="0" smtClean="0"/>
              <a:t>AND</a:t>
            </a:r>
            <a:r>
              <a:rPr lang="en-US" dirty="0" smtClean="0"/>
              <a:t> the associated indirect costs.</a:t>
            </a:r>
          </a:p>
          <a:p>
            <a:pPr lvl="1"/>
            <a:r>
              <a:rPr lang="en-US" dirty="0" smtClean="0"/>
              <a:t>F&amp;A will be charged on the first $25,000 of a subaward.</a:t>
            </a:r>
          </a:p>
          <a:p>
            <a:pPr lvl="2"/>
            <a:r>
              <a:rPr lang="en-US" dirty="0" smtClean="0"/>
              <a:t>Example:  Subaward costs total $100,000.  F&amp;A rate in effect at Caltech at the time – 64%.  Budget $100,000 for the subaward and $16,000 for the F&amp;A (.64 X $25,000)</a:t>
            </a:r>
            <a:endParaRPr lang="en-US" dirty="0"/>
          </a:p>
        </p:txBody>
      </p:sp>
    </p:spTree>
    <p:extLst>
      <p:ext uri="{BB962C8B-B14F-4D97-AF65-F5344CB8AC3E}">
        <p14:creationId xmlns:p14="http://schemas.microsoft.com/office/powerpoint/2010/main" val="2732019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985" y="121601"/>
            <a:ext cx="8911687" cy="1280890"/>
          </a:xfrm>
        </p:spPr>
        <p:txBody>
          <a:bodyPr>
            <a:normAutofit/>
          </a:bodyPr>
          <a:lstStyle/>
          <a:p>
            <a:r>
              <a:rPr lang="en-US" sz="3100" dirty="0" smtClean="0"/>
              <a:t>Contract and Grant Funding by Sponsor Type</a:t>
            </a:r>
            <a:endParaRPr lang="en-US" sz="3100" dirty="0"/>
          </a:p>
        </p:txBody>
      </p:sp>
      <p:pic>
        <p:nvPicPr>
          <p:cNvPr id="4" name="Content Placeholder 3"/>
          <p:cNvPicPr>
            <a:picLocks noGrp="1" noChangeAspect="1"/>
          </p:cNvPicPr>
          <p:nvPr>
            <p:ph idx="1"/>
          </p:nvPr>
        </p:nvPicPr>
        <p:blipFill>
          <a:blip r:embed="rId2"/>
          <a:stretch>
            <a:fillRect/>
          </a:stretch>
        </p:blipFill>
        <p:spPr>
          <a:xfrm>
            <a:off x="2312839" y="840260"/>
            <a:ext cx="7852653" cy="5935101"/>
          </a:xfrm>
          <a:prstGeom prst="rect">
            <a:avLst/>
          </a:prstGeom>
        </p:spPr>
      </p:pic>
    </p:spTree>
    <p:extLst>
      <p:ext uri="{BB962C8B-B14F-4D97-AF65-F5344CB8AC3E}">
        <p14:creationId xmlns:p14="http://schemas.microsoft.com/office/powerpoint/2010/main" val="31400002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Subrecipient Tip Three</a:t>
            </a:r>
            <a:endParaRPr lang="en-US" dirty="0"/>
          </a:p>
        </p:txBody>
      </p:sp>
      <p:sp>
        <p:nvSpPr>
          <p:cNvPr id="3" name="Content Placeholder 2"/>
          <p:cNvSpPr>
            <a:spLocks noGrp="1"/>
          </p:cNvSpPr>
          <p:nvPr>
            <p:ph idx="1"/>
          </p:nvPr>
        </p:nvSpPr>
        <p:spPr/>
        <p:txBody>
          <a:bodyPr/>
          <a:lstStyle/>
          <a:p>
            <a:r>
              <a:rPr lang="en-US" dirty="0" smtClean="0"/>
              <a:t>Review subrecipient invoices using the tools on the PAA website</a:t>
            </a:r>
          </a:p>
          <a:p>
            <a:pPr lvl="1"/>
            <a:r>
              <a:rPr lang="en-US" dirty="0" smtClean="0"/>
              <a:t>Subrecipient Monitoring Checklist</a:t>
            </a:r>
          </a:p>
          <a:p>
            <a:pPr lvl="1"/>
            <a:r>
              <a:rPr lang="en-US" dirty="0" smtClean="0"/>
              <a:t>Review and Payment of Subrecipient Invoices - FAQ</a:t>
            </a:r>
            <a:endParaRPr lang="en-US" dirty="0"/>
          </a:p>
        </p:txBody>
      </p:sp>
    </p:spTree>
    <p:extLst>
      <p:ext uri="{BB962C8B-B14F-4D97-AF65-F5344CB8AC3E}">
        <p14:creationId xmlns:p14="http://schemas.microsoft.com/office/powerpoint/2010/main" val="11657630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Subrecipient Tip Four</a:t>
            </a:r>
            <a:endParaRPr lang="en-US" dirty="0"/>
          </a:p>
        </p:txBody>
      </p:sp>
      <p:sp>
        <p:nvSpPr>
          <p:cNvPr id="3" name="Content Placeholder 2"/>
          <p:cNvSpPr>
            <a:spLocks noGrp="1"/>
          </p:cNvSpPr>
          <p:nvPr>
            <p:ph idx="1"/>
          </p:nvPr>
        </p:nvSpPr>
        <p:spPr>
          <a:xfrm>
            <a:off x="838200" y="1825624"/>
            <a:ext cx="10515600" cy="4778375"/>
          </a:xfrm>
        </p:spPr>
        <p:txBody>
          <a:bodyPr>
            <a:normAutofit/>
          </a:bodyPr>
          <a:lstStyle/>
          <a:p>
            <a:r>
              <a:rPr lang="en-US" dirty="0" smtClean="0"/>
              <a:t>At closeout, Divisions should not authorize payment of the final invoice until all deliverables have been received.</a:t>
            </a:r>
          </a:p>
          <a:p>
            <a:r>
              <a:rPr lang="en-US" dirty="0" smtClean="0"/>
              <a:t>The Division should work with Payment Services and Procurement to ensure all closeout documents required from the subrecipient are received in a timely fashion.</a:t>
            </a:r>
          </a:p>
          <a:p>
            <a:pPr lvl="1"/>
            <a:r>
              <a:rPr lang="en-US" dirty="0" smtClean="0"/>
              <a:t>Caltech typically has only 90-120 days to close out a federal award, depending on the agency. </a:t>
            </a:r>
          </a:p>
          <a:p>
            <a:pPr lvl="1"/>
            <a:r>
              <a:rPr lang="en-US" dirty="0" smtClean="0"/>
              <a:t>Most Caltech subrecipients are given 45-60 days to submit the final invoice and close out documents.  If the closeout documents are submitted late, this creates problems for Caltech’s closeout of the prime award.</a:t>
            </a:r>
          </a:p>
          <a:p>
            <a:pPr lvl="1"/>
            <a:r>
              <a:rPr lang="en-US" dirty="0" smtClean="0"/>
              <a:t>Caltech often has 30 days or less to submit Caltech’s final invoice and financial reports.  </a:t>
            </a:r>
          </a:p>
          <a:p>
            <a:pPr lvl="2"/>
            <a:r>
              <a:rPr lang="en-US" dirty="0" smtClean="0"/>
              <a:t>If Caltech submits late, it is a potential audit finding and could impact payment of remaining costs.</a:t>
            </a:r>
            <a:endParaRPr lang="en-US" dirty="0"/>
          </a:p>
        </p:txBody>
      </p:sp>
    </p:spTree>
    <p:extLst>
      <p:ext uri="{BB962C8B-B14F-4D97-AF65-F5344CB8AC3E}">
        <p14:creationId xmlns:p14="http://schemas.microsoft.com/office/powerpoint/2010/main" val="3783076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Guidance on IPA Agreements</a:t>
            </a:r>
            <a:endParaRPr lang="en-US" dirty="0"/>
          </a:p>
        </p:txBody>
      </p:sp>
      <p:sp>
        <p:nvSpPr>
          <p:cNvPr id="5" name="Subtitle 4"/>
          <p:cNvSpPr>
            <a:spLocks noGrp="1"/>
          </p:cNvSpPr>
          <p:nvPr>
            <p:ph type="subTitle" idx="1"/>
          </p:nvPr>
        </p:nvSpPr>
        <p:spPr/>
        <p:txBody>
          <a:bodyPr/>
          <a:lstStyle/>
          <a:p>
            <a:pPr algn="ctr"/>
            <a:r>
              <a:rPr lang="en-US" dirty="0" smtClean="0"/>
              <a:t>A quick review of issues associated with Intergovernmental Personnel Act Agreements</a:t>
            </a:r>
            <a:endParaRPr lang="en-US" dirty="0"/>
          </a:p>
        </p:txBody>
      </p:sp>
    </p:spTree>
    <p:extLst>
      <p:ext uri="{BB962C8B-B14F-4D97-AF65-F5344CB8AC3E}">
        <p14:creationId xmlns:p14="http://schemas.microsoft.com/office/powerpoint/2010/main" val="9546979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IPA Issues</a:t>
            </a:r>
            <a:endParaRPr lang="en-US" dirty="0"/>
          </a:p>
        </p:txBody>
      </p:sp>
      <p:sp>
        <p:nvSpPr>
          <p:cNvPr id="3" name="Content Placeholder 2"/>
          <p:cNvSpPr>
            <a:spLocks noGrp="1"/>
          </p:cNvSpPr>
          <p:nvPr>
            <p:ph idx="1"/>
          </p:nvPr>
        </p:nvSpPr>
        <p:spPr>
          <a:xfrm>
            <a:off x="2589212" y="1600200"/>
            <a:ext cx="8915400" cy="4178300"/>
          </a:xfrm>
        </p:spPr>
        <p:txBody>
          <a:bodyPr>
            <a:normAutofit lnSpcReduction="10000"/>
          </a:bodyPr>
          <a:lstStyle/>
          <a:p>
            <a:r>
              <a:rPr lang="en-US" sz="2000" dirty="0" smtClean="0"/>
              <a:t>Employee Appointment</a:t>
            </a:r>
          </a:p>
          <a:p>
            <a:pPr lvl="1"/>
            <a:r>
              <a:rPr lang="en-US" sz="2000" dirty="0" smtClean="0"/>
              <a:t>IPA assignments should only be contemplated for regular full time Caltech employees such as faculty</a:t>
            </a:r>
          </a:p>
          <a:p>
            <a:pPr lvl="2"/>
            <a:r>
              <a:rPr lang="en-US" sz="2000" dirty="0" smtClean="0"/>
              <a:t>The law creating the IPA mechanism requires the non-federal entity to permit the employee to return to a position at the non-federal entity that is the same or similar to the position he or she left and at the same rate of pay (or higher)</a:t>
            </a:r>
          </a:p>
          <a:p>
            <a:pPr lvl="1"/>
            <a:r>
              <a:rPr lang="en-US" sz="2000" dirty="0" smtClean="0"/>
              <a:t>For Caltech employees funded primarily on sponsored awards, there may be concerns about funding salary upon return from assignment</a:t>
            </a:r>
          </a:p>
          <a:p>
            <a:pPr lvl="2"/>
            <a:r>
              <a:rPr lang="en-US" sz="2000" dirty="0" smtClean="0"/>
              <a:t>If the awards paying the employee’s salary end during the appointment, where will he or she be paid upon return?</a:t>
            </a:r>
          </a:p>
          <a:p>
            <a:pPr marL="457200" lvl="1" indent="0">
              <a:buNone/>
            </a:pPr>
            <a:endParaRPr lang="en-US" dirty="0"/>
          </a:p>
        </p:txBody>
      </p:sp>
    </p:spTree>
    <p:extLst>
      <p:ext uri="{BB962C8B-B14F-4D97-AF65-F5344CB8AC3E}">
        <p14:creationId xmlns:p14="http://schemas.microsoft.com/office/powerpoint/2010/main" val="9475739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IPA Issues</a:t>
            </a:r>
            <a:endParaRPr lang="en-US" dirty="0"/>
          </a:p>
        </p:txBody>
      </p:sp>
      <p:sp>
        <p:nvSpPr>
          <p:cNvPr id="3" name="Content Placeholder 2"/>
          <p:cNvSpPr>
            <a:spLocks noGrp="1"/>
          </p:cNvSpPr>
          <p:nvPr>
            <p:ph idx="1"/>
          </p:nvPr>
        </p:nvSpPr>
        <p:spPr>
          <a:xfrm>
            <a:off x="2589212" y="1460500"/>
            <a:ext cx="8915400" cy="5080000"/>
          </a:xfrm>
        </p:spPr>
        <p:txBody>
          <a:bodyPr>
            <a:noAutofit/>
          </a:bodyPr>
          <a:lstStyle/>
          <a:p>
            <a:r>
              <a:rPr lang="en-US" dirty="0" smtClean="0"/>
              <a:t>Sponsored Research concerns</a:t>
            </a:r>
          </a:p>
          <a:p>
            <a:pPr lvl="1"/>
            <a:r>
              <a:rPr lang="en-US" sz="1800" dirty="0" smtClean="0"/>
              <a:t>Cost sharing – many federal agencies are now requiring cost sharing on IPAs.  The amount could be anywhere from 5-20% of the appointee’s salary and fringe benefits.</a:t>
            </a:r>
          </a:p>
          <a:p>
            <a:pPr lvl="2"/>
            <a:r>
              <a:rPr lang="en-US" sz="1800" dirty="0" smtClean="0"/>
              <a:t>If there are no Caltech discretionary funds to cover the cost sharing, then the requirement must be deleted from the Agreement.  If it can’t be negotiated out, then it is unlikely the IPA Agreement will be signed.  Note – federal funds cannot be used for cost sharing – so the federal agency will not permit the use of awards made to Caltech by the agency to cover the cost sharing.</a:t>
            </a:r>
          </a:p>
          <a:p>
            <a:pPr lvl="1"/>
            <a:r>
              <a:rPr lang="en-US" sz="1800" dirty="0" smtClean="0"/>
              <a:t>Reduction of effort – if the appointee is working on sponsored awards at the time of the appointment, he or she may need to reduce effort on those awards – approval has to be obtained before an  IPA Agreement can be signed.</a:t>
            </a:r>
          </a:p>
          <a:p>
            <a:pPr lvl="1"/>
            <a:r>
              <a:rPr lang="en-US" sz="1800" dirty="0" smtClean="0"/>
              <a:t>Organizational conflict of interest – if the appointee will be working on developing funding opportunities that Caltech researchers will apply to, that’s a potential OCOI and needs to be managed</a:t>
            </a:r>
            <a:endParaRPr lang="en-US" sz="1800" dirty="0"/>
          </a:p>
        </p:txBody>
      </p:sp>
    </p:spTree>
    <p:extLst>
      <p:ext uri="{BB962C8B-B14F-4D97-AF65-F5344CB8AC3E}">
        <p14:creationId xmlns:p14="http://schemas.microsoft.com/office/powerpoint/2010/main" val="7047581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IPA Review Process</a:t>
            </a:r>
            <a:endParaRPr lang="en-US" dirty="0"/>
          </a:p>
        </p:txBody>
      </p:sp>
      <p:sp>
        <p:nvSpPr>
          <p:cNvPr id="3" name="Content Placeholder 2"/>
          <p:cNvSpPr>
            <a:spLocks noGrp="1"/>
          </p:cNvSpPr>
          <p:nvPr>
            <p:ph idx="1"/>
          </p:nvPr>
        </p:nvSpPr>
        <p:spPr>
          <a:xfrm>
            <a:off x="2589212" y="1625600"/>
            <a:ext cx="8915400" cy="4749800"/>
          </a:xfrm>
        </p:spPr>
        <p:txBody>
          <a:bodyPr>
            <a:normAutofit lnSpcReduction="10000"/>
          </a:bodyPr>
          <a:lstStyle/>
          <a:p>
            <a:r>
              <a:rPr lang="en-US" sz="1900" dirty="0" smtClean="0"/>
              <a:t>The proposed appointee should notify Division Chair and/or supervisor regarding the appointment and discuss disposition of current work assignments, including any sponsored award effort.  </a:t>
            </a:r>
          </a:p>
          <a:p>
            <a:r>
              <a:rPr lang="en-US" sz="1900" dirty="0" smtClean="0"/>
              <a:t>The appointee should also notify OSR Director of the potential IPA Agreement and provide a copy.</a:t>
            </a:r>
          </a:p>
          <a:p>
            <a:r>
              <a:rPr lang="en-US" sz="1900" dirty="0" smtClean="0"/>
              <a:t>Division and OSR Director will review requirements of IPA Agreement – </a:t>
            </a:r>
          </a:p>
          <a:p>
            <a:pPr lvl="1"/>
            <a:r>
              <a:rPr lang="en-US" sz="1900" dirty="0" smtClean="0"/>
              <a:t>Is cost sharing required?  Are Caltech funds available to cover it?  </a:t>
            </a:r>
          </a:p>
          <a:p>
            <a:pPr lvl="1"/>
            <a:r>
              <a:rPr lang="en-US" sz="1900" dirty="0" smtClean="0"/>
              <a:t>Does appointee need a reduction of effort on other sponsored awards? </a:t>
            </a:r>
          </a:p>
          <a:p>
            <a:pPr lvl="1"/>
            <a:r>
              <a:rPr lang="en-US" sz="1900" dirty="0" smtClean="0"/>
              <a:t>Do the duties of the Agreement put Caltech into a possible OCOI situation?</a:t>
            </a:r>
          </a:p>
          <a:p>
            <a:r>
              <a:rPr lang="en-US" sz="1900" dirty="0" smtClean="0"/>
              <a:t>Assuming issues are resolved, HR will review salary and benefit information, confirm figures, and notify OSR Director.</a:t>
            </a:r>
          </a:p>
          <a:p>
            <a:r>
              <a:rPr lang="en-US" sz="1900" dirty="0" smtClean="0"/>
              <a:t>OSR Director will sign the IPA Agreement when all issues are resolved.</a:t>
            </a:r>
          </a:p>
          <a:p>
            <a:endParaRPr lang="en-US" dirty="0"/>
          </a:p>
        </p:txBody>
      </p:sp>
    </p:spTree>
    <p:extLst>
      <p:ext uri="{BB962C8B-B14F-4D97-AF65-F5344CB8AC3E}">
        <p14:creationId xmlns:p14="http://schemas.microsoft.com/office/powerpoint/2010/main" val="17862220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IPA Award Set Up and Billing Process</a:t>
            </a:r>
            <a:endParaRPr lang="en-US" dirty="0"/>
          </a:p>
        </p:txBody>
      </p:sp>
      <p:sp>
        <p:nvSpPr>
          <p:cNvPr id="3" name="Content Placeholder 2"/>
          <p:cNvSpPr>
            <a:spLocks noGrp="1"/>
          </p:cNvSpPr>
          <p:nvPr>
            <p:ph idx="1"/>
          </p:nvPr>
        </p:nvSpPr>
        <p:spPr/>
        <p:txBody>
          <a:bodyPr/>
          <a:lstStyle/>
          <a:p>
            <a:r>
              <a:rPr lang="en-US" dirty="0" smtClean="0"/>
              <a:t>OSR Director will provide PAA with a signed copy of the Agreement.</a:t>
            </a:r>
          </a:p>
          <a:p>
            <a:r>
              <a:rPr lang="en-US" dirty="0" smtClean="0"/>
              <a:t>PAA will set up the PTA for the IPA Agreement and any associated ZOACS PTA.</a:t>
            </a:r>
          </a:p>
          <a:p>
            <a:pPr lvl="1"/>
            <a:r>
              <a:rPr lang="en-US" dirty="0" smtClean="0"/>
              <a:t>PAA will manage the billing on the Agreement; typically quarterly billing.</a:t>
            </a:r>
          </a:p>
          <a:p>
            <a:r>
              <a:rPr lang="en-US" dirty="0" smtClean="0"/>
              <a:t>PAA will close out the PTA when the assignment is complete.</a:t>
            </a:r>
            <a:endParaRPr lang="en-US" dirty="0"/>
          </a:p>
        </p:txBody>
      </p:sp>
    </p:spTree>
    <p:extLst>
      <p:ext uri="{BB962C8B-B14F-4D97-AF65-F5344CB8AC3E}">
        <p14:creationId xmlns:p14="http://schemas.microsoft.com/office/powerpoint/2010/main" val="2327850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6318" y="113364"/>
            <a:ext cx="8911687" cy="1280890"/>
          </a:xfrm>
        </p:spPr>
        <p:txBody>
          <a:bodyPr>
            <a:normAutofit/>
          </a:bodyPr>
          <a:lstStyle/>
          <a:p>
            <a:r>
              <a:rPr lang="en-US" sz="3100" dirty="0" smtClean="0"/>
              <a:t>Federal Contract and Grant Funding</a:t>
            </a:r>
            <a:endParaRPr lang="en-US" sz="3100" dirty="0"/>
          </a:p>
        </p:txBody>
      </p:sp>
      <p:pic>
        <p:nvPicPr>
          <p:cNvPr id="4" name="Content Placeholder 3"/>
          <p:cNvPicPr>
            <a:picLocks noGrp="1" noChangeAspect="1"/>
          </p:cNvPicPr>
          <p:nvPr>
            <p:ph idx="1"/>
          </p:nvPr>
        </p:nvPicPr>
        <p:blipFill>
          <a:blip r:embed="rId2"/>
          <a:stretch>
            <a:fillRect/>
          </a:stretch>
        </p:blipFill>
        <p:spPr>
          <a:xfrm>
            <a:off x="2010032" y="821909"/>
            <a:ext cx="8806249" cy="5859170"/>
          </a:xfrm>
          <a:prstGeom prst="rect">
            <a:avLst/>
          </a:prstGeom>
        </p:spPr>
      </p:pic>
    </p:spTree>
    <p:extLst>
      <p:ext uri="{BB962C8B-B14F-4D97-AF65-F5344CB8AC3E}">
        <p14:creationId xmlns:p14="http://schemas.microsoft.com/office/powerpoint/2010/main" val="769484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6" y="286359"/>
            <a:ext cx="8911687" cy="1280890"/>
          </a:xfrm>
        </p:spPr>
        <p:txBody>
          <a:bodyPr>
            <a:normAutofit/>
          </a:bodyPr>
          <a:lstStyle/>
          <a:p>
            <a:r>
              <a:rPr lang="en-US" sz="3100" dirty="0" smtClean="0"/>
              <a:t>Contract and Grant Funding by Division </a:t>
            </a:r>
            <a:endParaRPr lang="en-US" sz="3100" dirty="0"/>
          </a:p>
        </p:txBody>
      </p:sp>
      <p:pic>
        <p:nvPicPr>
          <p:cNvPr id="4" name="Content Placeholder 3"/>
          <p:cNvPicPr>
            <a:picLocks noGrp="1" noChangeAspect="1"/>
          </p:cNvPicPr>
          <p:nvPr>
            <p:ph idx="1"/>
          </p:nvPr>
        </p:nvPicPr>
        <p:blipFill>
          <a:blip r:embed="rId2"/>
          <a:stretch>
            <a:fillRect/>
          </a:stretch>
        </p:blipFill>
        <p:spPr>
          <a:xfrm>
            <a:off x="2059459" y="1112109"/>
            <a:ext cx="8987482" cy="5596384"/>
          </a:xfrm>
          <a:prstGeom prst="rect">
            <a:avLst/>
          </a:prstGeom>
        </p:spPr>
      </p:pic>
    </p:spTree>
    <p:extLst>
      <p:ext uri="{BB962C8B-B14F-4D97-AF65-F5344CB8AC3E}">
        <p14:creationId xmlns:p14="http://schemas.microsoft.com/office/powerpoint/2010/main" val="2753082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735" y="195742"/>
            <a:ext cx="8911687" cy="1280890"/>
          </a:xfrm>
        </p:spPr>
        <p:txBody>
          <a:bodyPr>
            <a:normAutofit/>
          </a:bodyPr>
          <a:lstStyle/>
          <a:p>
            <a:r>
              <a:rPr lang="en-US" sz="3100" dirty="0" smtClean="0"/>
              <a:t>Proposal Submissions</a:t>
            </a:r>
            <a:endParaRPr lang="en-US" sz="3100" dirty="0"/>
          </a:p>
        </p:txBody>
      </p:sp>
      <p:pic>
        <p:nvPicPr>
          <p:cNvPr id="4" name="Content Placeholder 3"/>
          <p:cNvPicPr>
            <a:picLocks noGrp="1" noChangeAspect="1"/>
          </p:cNvPicPr>
          <p:nvPr>
            <p:ph idx="1"/>
          </p:nvPr>
        </p:nvPicPr>
        <p:blipFill>
          <a:blip r:embed="rId2"/>
          <a:stretch>
            <a:fillRect/>
          </a:stretch>
        </p:blipFill>
        <p:spPr>
          <a:xfrm>
            <a:off x="1999562" y="823784"/>
            <a:ext cx="9245087" cy="5780787"/>
          </a:xfrm>
          <a:prstGeom prst="rect">
            <a:avLst/>
          </a:prstGeom>
        </p:spPr>
      </p:pic>
    </p:spTree>
    <p:extLst>
      <p:ext uri="{BB962C8B-B14F-4D97-AF65-F5344CB8AC3E}">
        <p14:creationId xmlns:p14="http://schemas.microsoft.com/office/powerpoint/2010/main" val="3627279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11073"/>
            <a:ext cx="8911687" cy="1280890"/>
          </a:xfrm>
        </p:spPr>
        <p:txBody>
          <a:bodyPr>
            <a:normAutofit/>
          </a:bodyPr>
          <a:lstStyle/>
          <a:p>
            <a:r>
              <a:rPr lang="en-US" sz="3100" dirty="0" smtClean="0"/>
              <a:t>Success Rate of Caltech Proposals </a:t>
            </a:r>
            <a:endParaRPr lang="en-US" sz="3100" dirty="0"/>
          </a:p>
        </p:txBody>
      </p:sp>
      <p:pic>
        <p:nvPicPr>
          <p:cNvPr id="4" name="Content Placeholder 3"/>
          <p:cNvPicPr>
            <a:picLocks noGrp="1" noChangeAspect="1"/>
          </p:cNvPicPr>
          <p:nvPr>
            <p:ph idx="1"/>
          </p:nvPr>
        </p:nvPicPr>
        <p:blipFill>
          <a:blip r:embed="rId2"/>
          <a:stretch>
            <a:fillRect/>
          </a:stretch>
        </p:blipFill>
        <p:spPr>
          <a:xfrm>
            <a:off x="2210409" y="1005017"/>
            <a:ext cx="8885960" cy="5726690"/>
          </a:xfrm>
          <a:prstGeom prst="rect">
            <a:avLst/>
          </a:prstGeom>
        </p:spPr>
      </p:pic>
    </p:spTree>
    <p:extLst>
      <p:ext uri="{BB962C8B-B14F-4D97-AF65-F5344CB8AC3E}">
        <p14:creationId xmlns:p14="http://schemas.microsoft.com/office/powerpoint/2010/main" val="2100834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461" y="154554"/>
            <a:ext cx="8911687" cy="1280890"/>
          </a:xfrm>
        </p:spPr>
        <p:txBody>
          <a:bodyPr>
            <a:normAutofit/>
          </a:bodyPr>
          <a:lstStyle/>
          <a:p>
            <a:r>
              <a:rPr lang="en-US" sz="3200" dirty="0" smtClean="0"/>
              <a:t>R&amp;D Expenditures per Principal Investigator</a:t>
            </a:r>
            <a:endParaRPr lang="en-US" sz="3200" dirty="0"/>
          </a:p>
        </p:txBody>
      </p:sp>
      <p:pic>
        <p:nvPicPr>
          <p:cNvPr id="4" name="Content Placeholder 3"/>
          <p:cNvPicPr>
            <a:picLocks noGrp="1" noChangeAspect="1"/>
          </p:cNvPicPr>
          <p:nvPr>
            <p:ph idx="1"/>
          </p:nvPr>
        </p:nvPicPr>
        <p:blipFill>
          <a:blip r:embed="rId2"/>
          <a:stretch>
            <a:fillRect/>
          </a:stretch>
        </p:blipFill>
        <p:spPr>
          <a:xfrm>
            <a:off x="2463931" y="737334"/>
            <a:ext cx="8272028" cy="5960028"/>
          </a:xfrm>
          <a:prstGeom prst="rect">
            <a:avLst/>
          </a:prstGeom>
        </p:spPr>
      </p:pic>
    </p:spTree>
    <p:extLst>
      <p:ext uri="{BB962C8B-B14F-4D97-AF65-F5344CB8AC3E}">
        <p14:creationId xmlns:p14="http://schemas.microsoft.com/office/powerpoint/2010/main" val="38721498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257</TotalTime>
  <Words>2314</Words>
  <Application>Microsoft Office PowerPoint</Application>
  <PresentationFormat>Widescreen</PresentationFormat>
  <Paragraphs>266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Century Gothic</vt:lpstr>
      <vt:lpstr>Franklin Gothic Book</vt:lpstr>
      <vt:lpstr>Mangal</vt:lpstr>
      <vt:lpstr>Times New Roman</vt:lpstr>
      <vt:lpstr>Wingdings 3</vt:lpstr>
      <vt:lpstr>Wisp</vt:lpstr>
      <vt:lpstr>Research Administration Forum</vt:lpstr>
      <vt:lpstr>Agenda</vt:lpstr>
      <vt:lpstr>Award Data for 2016</vt:lpstr>
      <vt:lpstr>Contract and Grant Funding by Sponsor Type</vt:lpstr>
      <vt:lpstr>Federal Contract and Grant Funding</vt:lpstr>
      <vt:lpstr>Contract and Grant Funding by Division </vt:lpstr>
      <vt:lpstr>Proposal Submissions</vt:lpstr>
      <vt:lpstr>Success Rate of Caltech Proposals </vt:lpstr>
      <vt:lpstr>R&amp;D Expenditures per Principal Investigator</vt:lpstr>
      <vt:lpstr>PowerPoint Presentation</vt:lpstr>
      <vt:lpstr>Washington Update…</vt:lpstr>
      <vt:lpstr>    JPL Interdivisional Authorization Management System (IAMS) </vt:lpstr>
      <vt:lpstr>OSR IAMS Website http://researchadministration.caltech.edu/osr/IAMS</vt:lpstr>
      <vt:lpstr>IAMS New Information </vt:lpstr>
      <vt:lpstr>IAMS New Information Continued </vt:lpstr>
      <vt:lpstr>IAMS New Information Continued </vt:lpstr>
      <vt:lpstr>IAMS New Information Continued </vt:lpstr>
      <vt:lpstr>IAMS New Information Continued </vt:lpstr>
      <vt:lpstr>OSR Personnel - IAMS Contacts  Proposal Submission and Awards</vt:lpstr>
      <vt:lpstr>IAMS System Training, Questions, Access</vt:lpstr>
      <vt:lpstr>PowerPoint Presentation</vt:lpstr>
      <vt:lpstr>PowerPoint Presentation</vt:lpstr>
      <vt:lpstr>Export Compliance Reviews</vt:lpstr>
      <vt:lpstr>Overview</vt:lpstr>
      <vt:lpstr>“Fundamental Research” as defined in the regulations – not Webster’s Dictionary</vt:lpstr>
      <vt:lpstr>Research Projects can become disqualified from the Fundamental Research Exclusion!</vt:lpstr>
      <vt:lpstr>A research project can become subject to export controls even when conducting “Fundamental Research”</vt:lpstr>
      <vt:lpstr>What is an Export?</vt:lpstr>
      <vt:lpstr>What causes some projects to require additional export review?  It depends. </vt:lpstr>
      <vt:lpstr>Caltech Export Compliance (CEC) Sponsored Research Review Process</vt:lpstr>
      <vt:lpstr>Who are the sponsors and collaborators involved in the research? </vt:lpstr>
      <vt:lpstr>Are controlled technologies involved -- including developmental technologies?</vt:lpstr>
      <vt:lpstr>Sensitive technologies (continued) Does the statement of work indicate research that involves any of the following, includes developmental technologies:</vt:lpstr>
      <vt:lpstr>EXPORT CONTROLLED PROJECTS: How GMs and Admins can help!</vt:lpstr>
      <vt:lpstr>Caltech’s commitment to openness in research</vt:lpstr>
      <vt:lpstr>Questions or comments?</vt:lpstr>
      <vt:lpstr>Subrecipient (FGO*) Tips  * Funds Going Out</vt:lpstr>
      <vt:lpstr>Subrecipient Tip One</vt:lpstr>
      <vt:lpstr>Subrecipient Tip Two</vt:lpstr>
      <vt:lpstr>Subrecipient Tip Three</vt:lpstr>
      <vt:lpstr>Subrecipient Tip Four</vt:lpstr>
      <vt:lpstr>Guidance on IPA Agreements</vt:lpstr>
      <vt:lpstr>IPA Issues</vt:lpstr>
      <vt:lpstr>IPA Issues</vt:lpstr>
      <vt:lpstr>IPA Review Process</vt:lpstr>
      <vt:lpstr>IPA Award Set Up and Billing Process</vt:lpstr>
    </vt:vector>
  </TitlesOfParts>
  <Company>Caltech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Administration Forum</dc:title>
  <dc:creator>Avina, Christina</dc:creator>
  <cp:lastModifiedBy>Avina, Christina</cp:lastModifiedBy>
  <cp:revision>26</cp:revision>
  <cp:lastPrinted>2017-03-06T19:08:16Z</cp:lastPrinted>
  <dcterms:created xsi:type="dcterms:W3CDTF">2017-02-28T18:05:22Z</dcterms:created>
  <dcterms:modified xsi:type="dcterms:W3CDTF">2017-03-07T00:28:14Z</dcterms:modified>
</cp:coreProperties>
</file>