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2"/>
  </p:sldMasterIdLst>
  <p:notesMasterIdLst>
    <p:notesMasterId r:id="rId38"/>
  </p:notesMasterIdLst>
  <p:handoutMasterIdLst>
    <p:handoutMasterId r:id="rId39"/>
  </p:handoutMasterIdLst>
  <p:sldIdLst>
    <p:sldId id="256" r:id="rId3"/>
    <p:sldId id="257" r:id="rId4"/>
    <p:sldId id="258" r:id="rId5"/>
    <p:sldId id="260" r:id="rId6"/>
    <p:sldId id="28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8" r:id="rId31"/>
    <p:sldId id="289" r:id="rId32"/>
    <p:sldId id="290" r:id="rId33"/>
    <p:sldId id="291" r:id="rId34"/>
    <p:sldId id="285" r:id="rId35"/>
    <p:sldId id="286" r:id="rId36"/>
    <p:sldId id="287" r:id="rId37"/>
  </p:sldIdLst>
  <p:sldSz cx="12188825"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5013" autoAdjust="0"/>
  </p:normalViewPr>
  <p:slideViewPr>
    <p:cSldViewPr>
      <p:cViewPr varScale="1">
        <p:scale>
          <a:sx n="77" d="100"/>
          <a:sy n="77" d="100"/>
        </p:scale>
        <p:origin x="126" y="69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09417-2EC8-470A-9541-191AAB445315}"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n-US"/>
        </a:p>
      </dgm:t>
    </dgm:pt>
    <dgm:pt modelId="{7A7C7EC6-BBD9-42CC-905D-1396F6218C58}">
      <dgm:prSet phldrT="[Text]"/>
      <dgm:spPr/>
      <dgm:t>
        <a:bodyPr/>
        <a:lstStyle/>
        <a:p>
          <a:r>
            <a:rPr lang="en-US" dirty="0" smtClean="0"/>
            <a:t>Import</a:t>
          </a:r>
          <a:endParaRPr lang="en-US" dirty="0"/>
        </a:p>
      </dgm:t>
    </dgm:pt>
    <dgm:pt modelId="{DD3FF4F7-99E9-4203-93C6-681457BBFD2D}" type="parTrans" cxnId="{72774E18-1A93-4591-A701-36472D11057E}">
      <dgm:prSet/>
      <dgm:spPr/>
      <dgm:t>
        <a:bodyPr/>
        <a:lstStyle/>
        <a:p>
          <a:endParaRPr lang="en-US"/>
        </a:p>
      </dgm:t>
    </dgm:pt>
    <dgm:pt modelId="{AB197446-B310-4484-8AC8-B0079372FA90}" type="sibTrans" cxnId="{72774E18-1A93-4591-A701-36472D11057E}">
      <dgm:prSet/>
      <dgm:spPr/>
      <dgm:t>
        <a:bodyPr/>
        <a:lstStyle/>
        <a:p>
          <a:endParaRPr lang="en-US"/>
        </a:p>
      </dgm:t>
    </dgm:pt>
    <dgm:pt modelId="{9926374C-DB79-42B7-BB31-1FDAA3FC3B8E}">
      <dgm:prSet phldrT="[Text]"/>
      <dgm:spPr/>
      <dgm:t>
        <a:bodyPr/>
        <a:lstStyle/>
        <a:p>
          <a:r>
            <a:rPr lang="en-US" dirty="0" smtClean="0"/>
            <a:t>Export</a:t>
          </a:r>
          <a:endParaRPr lang="en-US" dirty="0"/>
        </a:p>
      </dgm:t>
    </dgm:pt>
    <dgm:pt modelId="{E69FDCFB-8E3F-4D97-9B81-C1CBD5045526}" type="parTrans" cxnId="{1D237626-B701-41CA-8958-E3D49DF2E18B}">
      <dgm:prSet/>
      <dgm:spPr/>
      <dgm:t>
        <a:bodyPr/>
        <a:lstStyle/>
        <a:p>
          <a:endParaRPr lang="en-US"/>
        </a:p>
      </dgm:t>
    </dgm:pt>
    <dgm:pt modelId="{675C469A-5880-4113-9397-B27893C66239}" type="sibTrans" cxnId="{1D237626-B701-41CA-8958-E3D49DF2E18B}">
      <dgm:prSet/>
      <dgm:spPr/>
      <dgm:t>
        <a:bodyPr/>
        <a:lstStyle/>
        <a:p>
          <a:endParaRPr lang="en-US"/>
        </a:p>
      </dgm:t>
    </dgm:pt>
    <dgm:pt modelId="{BCB79A62-4FE9-4741-A1ED-16F0346B72E6}" type="pres">
      <dgm:prSet presAssocID="{42A09417-2EC8-470A-9541-191AAB445315}" presName="compositeShape" presStyleCnt="0">
        <dgm:presLayoutVars>
          <dgm:chMax val="2"/>
          <dgm:dir/>
          <dgm:resizeHandles val="exact"/>
        </dgm:presLayoutVars>
      </dgm:prSet>
      <dgm:spPr/>
      <dgm:t>
        <a:bodyPr/>
        <a:lstStyle/>
        <a:p>
          <a:endParaRPr lang="en-US"/>
        </a:p>
      </dgm:t>
    </dgm:pt>
    <dgm:pt modelId="{64677B9A-0240-4DC0-AEAF-0CC6433E0535}" type="pres">
      <dgm:prSet presAssocID="{42A09417-2EC8-470A-9541-191AAB445315}" presName="divider" presStyleLbl="fgShp" presStyleIdx="0" presStyleCnt="1"/>
      <dgm:spPr/>
    </dgm:pt>
    <dgm:pt modelId="{6BB4AEC5-90DC-4920-B87C-DC6245D5DA52}" type="pres">
      <dgm:prSet presAssocID="{7A7C7EC6-BBD9-42CC-905D-1396F6218C58}" presName="downArrow" presStyleLbl="node1" presStyleIdx="0" presStyleCnt="2" custLinFactNeighborX="1705" custLinFactNeighborY="10132"/>
      <dgm:spPr/>
    </dgm:pt>
    <dgm:pt modelId="{22CCABAB-B64A-4B5D-98DB-90417CEF3964}" type="pres">
      <dgm:prSet presAssocID="{7A7C7EC6-BBD9-42CC-905D-1396F6218C58}" presName="downArrowText" presStyleLbl="revTx" presStyleIdx="0" presStyleCnt="2">
        <dgm:presLayoutVars>
          <dgm:bulletEnabled val="1"/>
        </dgm:presLayoutVars>
      </dgm:prSet>
      <dgm:spPr/>
      <dgm:t>
        <a:bodyPr/>
        <a:lstStyle/>
        <a:p>
          <a:endParaRPr lang="en-US"/>
        </a:p>
      </dgm:t>
    </dgm:pt>
    <dgm:pt modelId="{ABEF4F16-683F-4F86-B3E9-227D77F8E34C}" type="pres">
      <dgm:prSet presAssocID="{9926374C-DB79-42B7-BB31-1FDAA3FC3B8E}" presName="upArrow" presStyleLbl="node1" presStyleIdx="1" presStyleCnt="2"/>
      <dgm:spPr/>
    </dgm:pt>
    <dgm:pt modelId="{CF17BD13-613C-4F68-94B3-150EE460F925}" type="pres">
      <dgm:prSet presAssocID="{9926374C-DB79-42B7-BB31-1FDAA3FC3B8E}" presName="upArrowText" presStyleLbl="revTx" presStyleIdx="1" presStyleCnt="2">
        <dgm:presLayoutVars>
          <dgm:bulletEnabled val="1"/>
        </dgm:presLayoutVars>
      </dgm:prSet>
      <dgm:spPr/>
      <dgm:t>
        <a:bodyPr/>
        <a:lstStyle/>
        <a:p>
          <a:endParaRPr lang="en-US"/>
        </a:p>
      </dgm:t>
    </dgm:pt>
  </dgm:ptLst>
  <dgm:cxnLst>
    <dgm:cxn modelId="{1D237626-B701-41CA-8958-E3D49DF2E18B}" srcId="{42A09417-2EC8-470A-9541-191AAB445315}" destId="{9926374C-DB79-42B7-BB31-1FDAA3FC3B8E}" srcOrd="1" destOrd="0" parTransId="{E69FDCFB-8E3F-4D97-9B81-C1CBD5045526}" sibTransId="{675C469A-5880-4113-9397-B27893C66239}"/>
    <dgm:cxn modelId="{E4BDFF6E-DEA4-4576-BB3A-F0795B2166F2}" type="presOf" srcId="{7A7C7EC6-BBD9-42CC-905D-1396F6218C58}" destId="{22CCABAB-B64A-4B5D-98DB-90417CEF3964}" srcOrd="0" destOrd="0" presId="urn:microsoft.com/office/officeart/2005/8/layout/arrow3"/>
    <dgm:cxn modelId="{A9C82B72-111B-42E2-937D-026CB6E557B6}" type="presOf" srcId="{42A09417-2EC8-470A-9541-191AAB445315}" destId="{BCB79A62-4FE9-4741-A1ED-16F0346B72E6}" srcOrd="0" destOrd="0" presId="urn:microsoft.com/office/officeart/2005/8/layout/arrow3"/>
    <dgm:cxn modelId="{0AE90453-E110-495B-9240-C9BBC367EA64}" type="presOf" srcId="{9926374C-DB79-42B7-BB31-1FDAA3FC3B8E}" destId="{CF17BD13-613C-4F68-94B3-150EE460F925}" srcOrd="0" destOrd="0" presId="urn:microsoft.com/office/officeart/2005/8/layout/arrow3"/>
    <dgm:cxn modelId="{72774E18-1A93-4591-A701-36472D11057E}" srcId="{42A09417-2EC8-470A-9541-191AAB445315}" destId="{7A7C7EC6-BBD9-42CC-905D-1396F6218C58}" srcOrd="0" destOrd="0" parTransId="{DD3FF4F7-99E9-4203-93C6-681457BBFD2D}" sibTransId="{AB197446-B310-4484-8AC8-B0079372FA90}"/>
    <dgm:cxn modelId="{DD6F45FA-A4E0-46D3-B463-3FAFBBB2B0A6}" type="presParOf" srcId="{BCB79A62-4FE9-4741-A1ED-16F0346B72E6}" destId="{64677B9A-0240-4DC0-AEAF-0CC6433E0535}" srcOrd="0" destOrd="0" presId="urn:microsoft.com/office/officeart/2005/8/layout/arrow3"/>
    <dgm:cxn modelId="{FB68AF72-D13A-43D5-8647-A31353A30B9C}" type="presParOf" srcId="{BCB79A62-4FE9-4741-A1ED-16F0346B72E6}" destId="{6BB4AEC5-90DC-4920-B87C-DC6245D5DA52}" srcOrd="1" destOrd="0" presId="urn:microsoft.com/office/officeart/2005/8/layout/arrow3"/>
    <dgm:cxn modelId="{67BDFEA3-AC4B-49B9-B880-BF27203EC782}" type="presParOf" srcId="{BCB79A62-4FE9-4741-A1ED-16F0346B72E6}" destId="{22CCABAB-B64A-4B5D-98DB-90417CEF3964}" srcOrd="2" destOrd="0" presId="urn:microsoft.com/office/officeart/2005/8/layout/arrow3"/>
    <dgm:cxn modelId="{27B3F880-3E32-4435-8B3F-47AF5706B05D}" type="presParOf" srcId="{BCB79A62-4FE9-4741-A1ED-16F0346B72E6}" destId="{ABEF4F16-683F-4F86-B3E9-227D77F8E34C}" srcOrd="3" destOrd="0" presId="urn:microsoft.com/office/officeart/2005/8/layout/arrow3"/>
    <dgm:cxn modelId="{A8A1CFE4-6945-41C0-8BEF-61287A1BF9B9}" type="presParOf" srcId="{BCB79A62-4FE9-4741-A1ED-16F0346B72E6}" destId="{CF17BD13-613C-4F68-94B3-150EE460F925}"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82496-5BB5-484E-B474-BEAC5B566B7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72B9FE0C-0CEC-458F-BD52-DA79BECD2EF4}">
      <dgm:prSet phldrT="[Text]"/>
      <dgm:spPr>
        <a:solidFill>
          <a:schemeClr val="accent2"/>
        </a:solidFill>
      </dgm:spPr>
      <dgm:t>
        <a:bodyPr/>
        <a:lstStyle/>
        <a:p>
          <a:r>
            <a:rPr lang="en-US" dirty="0" smtClean="0"/>
            <a:t>Contact CEC; if instrument qualifies, 338P Application is sent to PI</a:t>
          </a:r>
          <a:endParaRPr lang="en-US" dirty="0"/>
        </a:p>
      </dgm:t>
    </dgm:pt>
    <dgm:pt modelId="{FD98ACB8-135A-464F-9732-49AEA887B65B}" type="parTrans" cxnId="{B72FAB5D-43EC-49CF-B5CD-72CDA979C480}">
      <dgm:prSet/>
      <dgm:spPr/>
      <dgm:t>
        <a:bodyPr/>
        <a:lstStyle/>
        <a:p>
          <a:endParaRPr lang="en-US"/>
        </a:p>
      </dgm:t>
    </dgm:pt>
    <dgm:pt modelId="{3D4FFC61-EBFB-4099-848D-5B05E2CCE57C}" type="sibTrans" cxnId="{B72FAB5D-43EC-49CF-B5CD-72CDA979C480}">
      <dgm:prSet/>
      <dgm:spPr/>
      <dgm:t>
        <a:bodyPr/>
        <a:lstStyle/>
        <a:p>
          <a:endParaRPr lang="en-US"/>
        </a:p>
      </dgm:t>
    </dgm:pt>
    <dgm:pt modelId="{A2265F25-BD16-43FB-A20F-EFCB0854E95C}">
      <dgm:prSet phldrT="[Text]"/>
      <dgm:spPr>
        <a:solidFill>
          <a:schemeClr val="accent4"/>
        </a:solidFill>
      </dgm:spPr>
      <dgm:t>
        <a:bodyPr/>
        <a:lstStyle/>
        <a:p>
          <a:r>
            <a:rPr lang="en-US" dirty="0" smtClean="0"/>
            <a:t>Joint Preparation of 338P Duty-Free Entry Application</a:t>
          </a:r>
          <a:endParaRPr lang="en-US" dirty="0"/>
        </a:p>
      </dgm:t>
    </dgm:pt>
    <dgm:pt modelId="{20229AE8-A7FC-4F66-867A-2852A141540E}" type="parTrans" cxnId="{EE5F53B8-59EF-46CA-B878-5AF959B2269F}">
      <dgm:prSet/>
      <dgm:spPr/>
      <dgm:t>
        <a:bodyPr/>
        <a:lstStyle/>
        <a:p>
          <a:endParaRPr lang="en-US"/>
        </a:p>
      </dgm:t>
    </dgm:pt>
    <dgm:pt modelId="{C02EDE4D-081F-422F-9B31-2317FBEA2324}" type="sibTrans" cxnId="{EE5F53B8-59EF-46CA-B878-5AF959B2269F}">
      <dgm:prSet/>
      <dgm:spPr/>
      <dgm:t>
        <a:bodyPr/>
        <a:lstStyle/>
        <a:p>
          <a:endParaRPr lang="en-US"/>
        </a:p>
      </dgm:t>
    </dgm:pt>
    <dgm:pt modelId="{E692DC66-CE4C-41B4-A000-36FCD7F287D4}">
      <dgm:prSet phldrT="[Text]"/>
      <dgm:spPr>
        <a:solidFill>
          <a:schemeClr val="tx2">
            <a:lumMod val="60000"/>
            <a:lumOff val="40000"/>
          </a:schemeClr>
        </a:solidFill>
      </dgm:spPr>
      <dgm:t>
        <a:bodyPr/>
        <a:lstStyle/>
        <a:p>
          <a:r>
            <a:rPr lang="en-US" dirty="0" smtClean="0"/>
            <a:t>Submit the Application to U.S. Customs and other agencies</a:t>
          </a:r>
          <a:endParaRPr lang="en-US" dirty="0"/>
        </a:p>
      </dgm:t>
    </dgm:pt>
    <dgm:pt modelId="{3B997575-C28E-4EA7-94AF-ED457893EAD2}" type="parTrans" cxnId="{E24DCB4B-3590-41ED-BD4D-FFC3AF21ACC4}">
      <dgm:prSet/>
      <dgm:spPr/>
      <dgm:t>
        <a:bodyPr/>
        <a:lstStyle/>
        <a:p>
          <a:endParaRPr lang="en-US"/>
        </a:p>
      </dgm:t>
    </dgm:pt>
    <dgm:pt modelId="{13E3EDF0-506E-47C8-AA46-0C591B2551F8}" type="sibTrans" cxnId="{E24DCB4B-3590-41ED-BD4D-FFC3AF21ACC4}">
      <dgm:prSet/>
      <dgm:spPr/>
      <dgm:t>
        <a:bodyPr/>
        <a:lstStyle/>
        <a:p>
          <a:endParaRPr lang="en-US"/>
        </a:p>
      </dgm:t>
    </dgm:pt>
    <dgm:pt modelId="{E0C035CF-EF25-4625-BE2A-458C6B08C6EF}">
      <dgm:prSet phldrT="[Text]"/>
      <dgm:spPr>
        <a:solidFill>
          <a:schemeClr val="accent6"/>
        </a:solidFill>
      </dgm:spPr>
      <dgm:t>
        <a:bodyPr/>
        <a:lstStyle/>
        <a:p>
          <a:r>
            <a:rPr lang="en-US" dirty="0" smtClean="0"/>
            <a:t>Pay Duty, Get a Refund, or Duty-Free Entry</a:t>
          </a:r>
          <a:endParaRPr lang="en-US" dirty="0"/>
        </a:p>
      </dgm:t>
    </dgm:pt>
    <dgm:pt modelId="{F709744C-2767-4703-BE2C-63FF4A73E657}" type="parTrans" cxnId="{29950E6B-1D1B-41BB-AE63-8D1E4862675E}">
      <dgm:prSet/>
      <dgm:spPr/>
      <dgm:t>
        <a:bodyPr/>
        <a:lstStyle/>
        <a:p>
          <a:endParaRPr lang="en-US"/>
        </a:p>
      </dgm:t>
    </dgm:pt>
    <dgm:pt modelId="{8D3383BB-934A-432B-8D56-3A521806639B}" type="sibTrans" cxnId="{29950E6B-1D1B-41BB-AE63-8D1E4862675E}">
      <dgm:prSet/>
      <dgm:spPr/>
      <dgm:t>
        <a:bodyPr/>
        <a:lstStyle/>
        <a:p>
          <a:endParaRPr lang="en-US"/>
        </a:p>
      </dgm:t>
    </dgm:pt>
    <dgm:pt modelId="{F91A3162-513A-47D5-B5ED-F2F5C4C02CE9}">
      <dgm:prSet phldrT="[Text]"/>
      <dgm:spPr>
        <a:solidFill>
          <a:schemeClr val="accent1">
            <a:lumMod val="75000"/>
          </a:schemeClr>
        </a:solidFill>
      </dgm:spPr>
      <dgm:t>
        <a:bodyPr/>
        <a:lstStyle/>
        <a:p>
          <a:r>
            <a:rPr lang="en-US" dirty="0" smtClean="0"/>
            <a:t>Government Approval/Denial Received</a:t>
          </a:r>
          <a:endParaRPr lang="en-US" dirty="0"/>
        </a:p>
      </dgm:t>
    </dgm:pt>
    <dgm:pt modelId="{2F1658F1-D2A6-40FC-BC78-EA009EF3600C}" type="parTrans" cxnId="{F7340AB0-4EEF-4CB9-AC88-137932FB6E3E}">
      <dgm:prSet/>
      <dgm:spPr/>
      <dgm:t>
        <a:bodyPr/>
        <a:lstStyle/>
        <a:p>
          <a:endParaRPr lang="en-US"/>
        </a:p>
      </dgm:t>
    </dgm:pt>
    <dgm:pt modelId="{62AA3767-AFD9-4676-BBE8-54745E180551}" type="sibTrans" cxnId="{F7340AB0-4EEF-4CB9-AC88-137932FB6E3E}">
      <dgm:prSet/>
      <dgm:spPr/>
      <dgm:t>
        <a:bodyPr/>
        <a:lstStyle/>
        <a:p>
          <a:endParaRPr lang="en-US"/>
        </a:p>
      </dgm:t>
    </dgm:pt>
    <dgm:pt modelId="{08AAC6EB-0DD7-469B-AEFF-4D445A039FFE}" type="pres">
      <dgm:prSet presAssocID="{6E382496-5BB5-484E-B474-BEAC5B566B78}" presName="diagram" presStyleCnt="0">
        <dgm:presLayoutVars>
          <dgm:dir/>
          <dgm:resizeHandles val="exact"/>
        </dgm:presLayoutVars>
      </dgm:prSet>
      <dgm:spPr/>
      <dgm:t>
        <a:bodyPr/>
        <a:lstStyle/>
        <a:p>
          <a:endParaRPr lang="en-US"/>
        </a:p>
      </dgm:t>
    </dgm:pt>
    <dgm:pt modelId="{ABF1563B-DD3A-4F36-B1D4-F49EB046BE94}" type="pres">
      <dgm:prSet presAssocID="{72B9FE0C-0CEC-458F-BD52-DA79BECD2EF4}" presName="node" presStyleLbl="node1" presStyleIdx="0" presStyleCnt="5">
        <dgm:presLayoutVars>
          <dgm:bulletEnabled val="1"/>
        </dgm:presLayoutVars>
      </dgm:prSet>
      <dgm:spPr/>
      <dgm:t>
        <a:bodyPr/>
        <a:lstStyle/>
        <a:p>
          <a:endParaRPr lang="en-US"/>
        </a:p>
      </dgm:t>
    </dgm:pt>
    <dgm:pt modelId="{223307A6-4414-4EFC-BFCF-BAA6610F260A}" type="pres">
      <dgm:prSet presAssocID="{3D4FFC61-EBFB-4099-848D-5B05E2CCE57C}" presName="sibTrans" presStyleLbl="sibTrans2D1" presStyleIdx="0" presStyleCnt="4"/>
      <dgm:spPr/>
      <dgm:t>
        <a:bodyPr/>
        <a:lstStyle/>
        <a:p>
          <a:endParaRPr lang="en-US"/>
        </a:p>
      </dgm:t>
    </dgm:pt>
    <dgm:pt modelId="{C530FF22-8DC0-4534-A9AD-E2D6D3912BC8}" type="pres">
      <dgm:prSet presAssocID="{3D4FFC61-EBFB-4099-848D-5B05E2CCE57C}" presName="connectorText" presStyleLbl="sibTrans2D1" presStyleIdx="0" presStyleCnt="4"/>
      <dgm:spPr/>
      <dgm:t>
        <a:bodyPr/>
        <a:lstStyle/>
        <a:p>
          <a:endParaRPr lang="en-US"/>
        </a:p>
      </dgm:t>
    </dgm:pt>
    <dgm:pt modelId="{1255D5EE-E0E9-4281-A9A3-E70249EE0244}" type="pres">
      <dgm:prSet presAssocID="{A2265F25-BD16-43FB-A20F-EFCB0854E95C}" presName="node" presStyleLbl="node1" presStyleIdx="1" presStyleCnt="5">
        <dgm:presLayoutVars>
          <dgm:bulletEnabled val="1"/>
        </dgm:presLayoutVars>
      </dgm:prSet>
      <dgm:spPr/>
      <dgm:t>
        <a:bodyPr/>
        <a:lstStyle/>
        <a:p>
          <a:endParaRPr lang="en-US"/>
        </a:p>
      </dgm:t>
    </dgm:pt>
    <dgm:pt modelId="{DA42CA2B-D02B-4E0C-BB69-AF6732092472}" type="pres">
      <dgm:prSet presAssocID="{C02EDE4D-081F-422F-9B31-2317FBEA2324}" presName="sibTrans" presStyleLbl="sibTrans2D1" presStyleIdx="1" presStyleCnt="4"/>
      <dgm:spPr/>
      <dgm:t>
        <a:bodyPr/>
        <a:lstStyle/>
        <a:p>
          <a:endParaRPr lang="en-US"/>
        </a:p>
      </dgm:t>
    </dgm:pt>
    <dgm:pt modelId="{DEA078E8-41CD-4D41-9CEB-C78171458899}" type="pres">
      <dgm:prSet presAssocID="{C02EDE4D-081F-422F-9B31-2317FBEA2324}" presName="connectorText" presStyleLbl="sibTrans2D1" presStyleIdx="1" presStyleCnt="4"/>
      <dgm:spPr/>
      <dgm:t>
        <a:bodyPr/>
        <a:lstStyle/>
        <a:p>
          <a:endParaRPr lang="en-US"/>
        </a:p>
      </dgm:t>
    </dgm:pt>
    <dgm:pt modelId="{EAC03295-DAFE-4D8D-B2C4-CBDC3778D9AA}" type="pres">
      <dgm:prSet presAssocID="{E692DC66-CE4C-41B4-A000-36FCD7F287D4}" presName="node" presStyleLbl="node1" presStyleIdx="2" presStyleCnt="5">
        <dgm:presLayoutVars>
          <dgm:bulletEnabled val="1"/>
        </dgm:presLayoutVars>
      </dgm:prSet>
      <dgm:spPr/>
      <dgm:t>
        <a:bodyPr/>
        <a:lstStyle/>
        <a:p>
          <a:endParaRPr lang="en-US"/>
        </a:p>
      </dgm:t>
    </dgm:pt>
    <dgm:pt modelId="{809E9D10-6C19-45DA-877D-91FE25842738}" type="pres">
      <dgm:prSet presAssocID="{13E3EDF0-506E-47C8-AA46-0C591B2551F8}" presName="sibTrans" presStyleLbl="sibTrans2D1" presStyleIdx="2" presStyleCnt="4"/>
      <dgm:spPr/>
      <dgm:t>
        <a:bodyPr/>
        <a:lstStyle/>
        <a:p>
          <a:endParaRPr lang="en-US"/>
        </a:p>
      </dgm:t>
    </dgm:pt>
    <dgm:pt modelId="{434A85B7-7BA5-4611-B445-2F77B0B6364E}" type="pres">
      <dgm:prSet presAssocID="{13E3EDF0-506E-47C8-AA46-0C591B2551F8}" presName="connectorText" presStyleLbl="sibTrans2D1" presStyleIdx="2" presStyleCnt="4"/>
      <dgm:spPr/>
      <dgm:t>
        <a:bodyPr/>
        <a:lstStyle/>
        <a:p>
          <a:endParaRPr lang="en-US"/>
        </a:p>
      </dgm:t>
    </dgm:pt>
    <dgm:pt modelId="{BC38CD31-F3A6-4D4A-A66C-4A49B93C7769}" type="pres">
      <dgm:prSet presAssocID="{E0C035CF-EF25-4625-BE2A-458C6B08C6EF}" presName="node" presStyleLbl="node1" presStyleIdx="3" presStyleCnt="5">
        <dgm:presLayoutVars>
          <dgm:bulletEnabled val="1"/>
        </dgm:presLayoutVars>
      </dgm:prSet>
      <dgm:spPr/>
      <dgm:t>
        <a:bodyPr/>
        <a:lstStyle/>
        <a:p>
          <a:endParaRPr lang="en-US"/>
        </a:p>
      </dgm:t>
    </dgm:pt>
    <dgm:pt modelId="{DE16F557-BB32-4A54-BD8E-BACBE38FF965}" type="pres">
      <dgm:prSet presAssocID="{8D3383BB-934A-432B-8D56-3A521806639B}" presName="sibTrans" presStyleLbl="sibTrans2D1" presStyleIdx="3" presStyleCnt="4"/>
      <dgm:spPr/>
      <dgm:t>
        <a:bodyPr/>
        <a:lstStyle/>
        <a:p>
          <a:endParaRPr lang="en-US"/>
        </a:p>
      </dgm:t>
    </dgm:pt>
    <dgm:pt modelId="{1EC79D33-2A8D-442B-A15D-753DD9B8786F}" type="pres">
      <dgm:prSet presAssocID="{8D3383BB-934A-432B-8D56-3A521806639B}" presName="connectorText" presStyleLbl="sibTrans2D1" presStyleIdx="3" presStyleCnt="4"/>
      <dgm:spPr/>
      <dgm:t>
        <a:bodyPr/>
        <a:lstStyle/>
        <a:p>
          <a:endParaRPr lang="en-US"/>
        </a:p>
      </dgm:t>
    </dgm:pt>
    <dgm:pt modelId="{A5DB5043-5A49-479F-8DC9-DE7867240E36}" type="pres">
      <dgm:prSet presAssocID="{F91A3162-513A-47D5-B5ED-F2F5C4C02CE9}" presName="node" presStyleLbl="node1" presStyleIdx="4" presStyleCnt="5">
        <dgm:presLayoutVars>
          <dgm:bulletEnabled val="1"/>
        </dgm:presLayoutVars>
      </dgm:prSet>
      <dgm:spPr/>
      <dgm:t>
        <a:bodyPr/>
        <a:lstStyle/>
        <a:p>
          <a:endParaRPr lang="en-US"/>
        </a:p>
      </dgm:t>
    </dgm:pt>
  </dgm:ptLst>
  <dgm:cxnLst>
    <dgm:cxn modelId="{532C9F21-7922-4C66-880D-C9D97D2E800D}" type="presOf" srcId="{C02EDE4D-081F-422F-9B31-2317FBEA2324}" destId="{DA42CA2B-D02B-4E0C-BB69-AF6732092472}" srcOrd="0" destOrd="0" presId="urn:microsoft.com/office/officeart/2005/8/layout/process5"/>
    <dgm:cxn modelId="{D6FA85F9-3D35-4C80-AC79-FD9C3B60068F}" type="presOf" srcId="{E692DC66-CE4C-41B4-A000-36FCD7F287D4}" destId="{EAC03295-DAFE-4D8D-B2C4-CBDC3778D9AA}" srcOrd="0" destOrd="0" presId="urn:microsoft.com/office/officeart/2005/8/layout/process5"/>
    <dgm:cxn modelId="{29950E6B-1D1B-41BB-AE63-8D1E4862675E}" srcId="{6E382496-5BB5-484E-B474-BEAC5B566B78}" destId="{E0C035CF-EF25-4625-BE2A-458C6B08C6EF}" srcOrd="3" destOrd="0" parTransId="{F709744C-2767-4703-BE2C-63FF4A73E657}" sibTransId="{8D3383BB-934A-432B-8D56-3A521806639B}"/>
    <dgm:cxn modelId="{A9B1E096-DF25-4E82-819B-1BCDAEE94F84}" type="presOf" srcId="{3D4FFC61-EBFB-4099-848D-5B05E2CCE57C}" destId="{223307A6-4414-4EFC-BFCF-BAA6610F260A}" srcOrd="0" destOrd="0" presId="urn:microsoft.com/office/officeart/2005/8/layout/process5"/>
    <dgm:cxn modelId="{C6B40AF6-334B-47FC-9E9D-6A1CBA6010AE}" type="presOf" srcId="{13E3EDF0-506E-47C8-AA46-0C591B2551F8}" destId="{434A85B7-7BA5-4611-B445-2F77B0B6364E}" srcOrd="1" destOrd="0" presId="urn:microsoft.com/office/officeart/2005/8/layout/process5"/>
    <dgm:cxn modelId="{D822DC95-7544-47E3-97EB-B51E754B7288}" type="presOf" srcId="{13E3EDF0-506E-47C8-AA46-0C591B2551F8}" destId="{809E9D10-6C19-45DA-877D-91FE25842738}" srcOrd="0" destOrd="0" presId="urn:microsoft.com/office/officeart/2005/8/layout/process5"/>
    <dgm:cxn modelId="{3486B2A5-CCAA-44CC-A1BC-87A57BE208C8}" type="presOf" srcId="{8D3383BB-934A-432B-8D56-3A521806639B}" destId="{DE16F557-BB32-4A54-BD8E-BACBE38FF965}" srcOrd="0" destOrd="0" presId="urn:microsoft.com/office/officeart/2005/8/layout/process5"/>
    <dgm:cxn modelId="{3E9BB149-C60C-4A0A-9A25-966AA9DBFF7D}" type="presOf" srcId="{F91A3162-513A-47D5-B5ED-F2F5C4C02CE9}" destId="{A5DB5043-5A49-479F-8DC9-DE7867240E36}" srcOrd="0" destOrd="0" presId="urn:microsoft.com/office/officeart/2005/8/layout/process5"/>
    <dgm:cxn modelId="{A569E224-17FA-4342-9BEB-A3A2E883F718}" type="presOf" srcId="{8D3383BB-934A-432B-8D56-3A521806639B}" destId="{1EC79D33-2A8D-442B-A15D-753DD9B8786F}" srcOrd="1" destOrd="0" presId="urn:microsoft.com/office/officeart/2005/8/layout/process5"/>
    <dgm:cxn modelId="{E24DCB4B-3590-41ED-BD4D-FFC3AF21ACC4}" srcId="{6E382496-5BB5-484E-B474-BEAC5B566B78}" destId="{E692DC66-CE4C-41B4-A000-36FCD7F287D4}" srcOrd="2" destOrd="0" parTransId="{3B997575-C28E-4EA7-94AF-ED457893EAD2}" sibTransId="{13E3EDF0-506E-47C8-AA46-0C591B2551F8}"/>
    <dgm:cxn modelId="{411F7DC0-2F4F-46D2-9D85-650C77BC74DF}" type="presOf" srcId="{A2265F25-BD16-43FB-A20F-EFCB0854E95C}" destId="{1255D5EE-E0E9-4281-A9A3-E70249EE0244}" srcOrd="0" destOrd="0" presId="urn:microsoft.com/office/officeart/2005/8/layout/process5"/>
    <dgm:cxn modelId="{6E29A39F-DE58-4789-B8FA-2841384D730C}" type="presOf" srcId="{E0C035CF-EF25-4625-BE2A-458C6B08C6EF}" destId="{BC38CD31-F3A6-4D4A-A66C-4A49B93C7769}" srcOrd="0" destOrd="0" presId="urn:microsoft.com/office/officeart/2005/8/layout/process5"/>
    <dgm:cxn modelId="{93910C27-4572-429B-A6F8-9D8A76138277}" type="presOf" srcId="{3D4FFC61-EBFB-4099-848D-5B05E2CCE57C}" destId="{C530FF22-8DC0-4534-A9AD-E2D6D3912BC8}" srcOrd="1" destOrd="0" presId="urn:microsoft.com/office/officeart/2005/8/layout/process5"/>
    <dgm:cxn modelId="{F7340AB0-4EEF-4CB9-AC88-137932FB6E3E}" srcId="{6E382496-5BB5-484E-B474-BEAC5B566B78}" destId="{F91A3162-513A-47D5-B5ED-F2F5C4C02CE9}" srcOrd="4" destOrd="0" parTransId="{2F1658F1-D2A6-40FC-BC78-EA009EF3600C}" sibTransId="{62AA3767-AFD9-4676-BBE8-54745E180551}"/>
    <dgm:cxn modelId="{B72FAB5D-43EC-49CF-B5CD-72CDA979C480}" srcId="{6E382496-5BB5-484E-B474-BEAC5B566B78}" destId="{72B9FE0C-0CEC-458F-BD52-DA79BECD2EF4}" srcOrd="0" destOrd="0" parTransId="{FD98ACB8-135A-464F-9732-49AEA887B65B}" sibTransId="{3D4FFC61-EBFB-4099-848D-5B05E2CCE57C}"/>
    <dgm:cxn modelId="{AAE6E872-6319-4EFC-8EB7-A667B82EE54B}" type="presOf" srcId="{C02EDE4D-081F-422F-9B31-2317FBEA2324}" destId="{DEA078E8-41CD-4D41-9CEB-C78171458899}" srcOrd="1" destOrd="0" presId="urn:microsoft.com/office/officeart/2005/8/layout/process5"/>
    <dgm:cxn modelId="{3D5B7485-8096-414E-9A1A-3719FE01E5CF}" type="presOf" srcId="{72B9FE0C-0CEC-458F-BD52-DA79BECD2EF4}" destId="{ABF1563B-DD3A-4F36-B1D4-F49EB046BE94}" srcOrd="0" destOrd="0" presId="urn:microsoft.com/office/officeart/2005/8/layout/process5"/>
    <dgm:cxn modelId="{CCB1CD51-2689-4E16-84DF-15A119E65953}" type="presOf" srcId="{6E382496-5BB5-484E-B474-BEAC5B566B78}" destId="{08AAC6EB-0DD7-469B-AEFF-4D445A039FFE}" srcOrd="0" destOrd="0" presId="urn:microsoft.com/office/officeart/2005/8/layout/process5"/>
    <dgm:cxn modelId="{EE5F53B8-59EF-46CA-B878-5AF959B2269F}" srcId="{6E382496-5BB5-484E-B474-BEAC5B566B78}" destId="{A2265F25-BD16-43FB-A20F-EFCB0854E95C}" srcOrd="1" destOrd="0" parTransId="{20229AE8-A7FC-4F66-867A-2852A141540E}" sibTransId="{C02EDE4D-081F-422F-9B31-2317FBEA2324}"/>
    <dgm:cxn modelId="{4A4637BC-43DF-4D76-9AC4-E534E218418B}" type="presParOf" srcId="{08AAC6EB-0DD7-469B-AEFF-4D445A039FFE}" destId="{ABF1563B-DD3A-4F36-B1D4-F49EB046BE94}" srcOrd="0" destOrd="0" presId="urn:microsoft.com/office/officeart/2005/8/layout/process5"/>
    <dgm:cxn modelId="{058F2E08-2ABE-49C1-9559-F165A0765422}" type="presParOf" srcId="{08AAC6EB-0DD7-469B-AEFF-4D445A039FFE}" destId="{223307A6-4414-4EFC-BFCF-BAA6610F260A}" srcOrd="1" destOrd="0" presId="urn:microsoft.com/office/officeart/2005/8/layout/process5"/>
    <dgm:cxn modelId="{12D79851-0857-4027-9929-DC5AB4C54DDC}" type="presParOf" srcId="{223307A6-4414-4EFC-BFCF-BAA6610F260A}" destId="{C530FF22-8DC0-4534-A9AD-E2D6D3912BC8}" srcOrd="0" destOrd="0" presId="urn:microsoft.com/office/officeart/2005/8/layout/process5"/>
    <dgm:cxn modelId="{BBD22795-3A97-48FF-B196-796614799C8D}" type="presParOf" srcId="{08AAC6EB-0DD7-469B-AEFF-4D445A039FFE}" destId="{1255D5EE-E0E9-4281-A9A3-E70249EE0244}" srcOrd="2" destOrd="0" presId="urn:microsoft.com/office/officeart/2005/8/layout/process5"/>
    <dgm:cxn modelId="{3AE1212C-D0F4-4AB8-85AA-9040049237A3}" type="presParOf" srcId="{08AAC6EB-0DD7-469B-AEFF-4D445A039FFE}" destId="{DA42CA2B-D02B-4E0C-BB69-AF6732092472}" srcOrd="3" destOrd="0" presId="urn:microsoft.com/office/officeart/2005/8/layout/process5"/>
    <dgm:cxn modelId="{C9C8CDBF-A0EF-4BB9-8ADB-554A5276D3E1}" type="presParOf" srcId="{DA42CA2B-D02B-4E0C-BB69-AF6732092472}" destId="{DEA078E8-41CD-4D41-9CEB-C78171458899}" srcOrd="0" destOrd="0" presId="urn:microsoft.com/office/officeart/2005/8/layout/process5"/>
    <dgm:cxn modelId="{81F2660E-42AD-4414-BB59-986A1EB61934}" type="presParOf" srcId="{08AAC6EB-0DD7-469B-AEFF-4D445A039FFE}" destId="{EAC03295-DAFE-4D8D-B2C4-CBDC3778D9AA}" srcOrd="4" destOrd="0" presId="urn:microsoft.com/office/officeart/2005/8/layout/process5"/>
    <dgm:cxn modelId="{8CF858EC-F92D-41A6-A74C-B1FDEDD3EB56}" type="presParOf" srcId="{08AAC6EB-0DD7-469B-AEFF-4D445A039FFE}" destId="{809E9D10-6C19-45DA-877D-91FE25842738}" srcOrd="5" destOrd="0" presId="urn:microsoft.com/office/officeart/2005/8/layout/process5"/>
    <dgm:cxn modelId="{F1C07134-6FD3-4C7D-B916-BD353FF0A2E0}" type="presParOf" srcId="{809E9D10-6C19-45DA-877D-91FE25842738}" destId="{434A85B7-7BA5-4611-B445-2F77B0B6364E}" srcOrd="0" destOrd="0" presId="urn:microsoft.com/office/officeart/2005/8/layout/process5"/>
    <dgm:cxn modelId="{5B98F225-2902-41AE-8104-B321405C3607}" type="presParOf" srcId="{08AAC6EB-0DD7-469B-AEFF-4D445A039FFE}" destId="{BC38CD31-F3A6-4D4A-A66C-4A49B93C7769}" srcOrd="6" destOrd="0" presId="urn:microsoft.com/office/officeart/2005/8/layout/process5"/>
    <dgm:cxn modelId="{017FF308-EA12-4BDD-9B3D-CE7244400E55}" type="presParOf" srcId="{08AAC6EB-0DD7-469B-AEFF-4D445A039FFE}" destId="{DE16F557-BB32-4A54-BD8E-BACBE38FF965}" srcOrd="7" destOrd="0" presId="urn:microsoft.com/office/officeart/2005/8/layout/process5"/>
    <dgm:cxn modelId="{D82E3725-60E5-4B77-B626-F17292C34FBE}" type="presParOf" srcId="{DE16F557-BB32-4A54-BD8E-BACBE38FF965}" destId="{1EC79D33-2A8D-442B-A15D-753DD9B8786F}" srcOrd="0" destOrd="0" presId="urn:microsoft.com/office/officeart/2005/8/layout/process5"/>
    <dgm:cxn modelId="{4C60C81B-E7D8-4A3F-8226-FF45AA446DDF}" type="presParOf" srcId="{08AAC6EB-0DD7-469B-AEFF-4D445A039FFE}" destId="{A5DB5043-5A49-479F-8DC9-DE7867240E36}"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ECA95D-AFE3-4E1C-A142-C36BCF085DA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8706E224-3B2C-434A-93CB-53E9436A648C}">
      <dgm:prSet phldrT="[Text]"/>
      <dgm:spPr>
        <a:solidFill>
          <a:schemeClr val="accent6">
            <a:lumMod val="60000"/>
            <a:lumOff val="40000"/>
          </a:schemeClr>
        </a:solidFill>
      </dgm:spPr>
      <dgm:t>
        <a:bodyPr/>
        <a:lstStyle/>
        <a:p>
          <a:r>
            <a:rPr lang="en-US" dirty="0" smtClean="0">
              <a:solidFill>
                <a:schemeClr val="bg1"/>
              </a:solidFill>
            </a:rPr>
            <a:t>Duty-Free</a:t>
          </a:r>
          <a:endParaRPr lang="en-US" dirty="0">
            <a:solidFill>
              <a:schemeClr val="bg1"/>
            </a:solidFill>
          </a:endParaRPr>
        </a:p>
      </dgm:t>
    </dgm:pt>
    <dgm:pt modelId="{00B672FA-39DE-43B1-A05A-4DC3B217F6F7}" type="parTrans" cxnId="{F0F7288B-C4DF-490A-851A-2C447D981A23}">
      <dgm:prSet/>
      <dgm:spPr/>
      <dgm:t>
        <a:bodyPr/>
        <a:lstStyle/>
        <a:p>
          <a:endParaRPr lang="en-US"/>
        </a:p>
      </dgm:t>
    </dgm:pt>
    <dgm:pt modelId="{1D489C1F-43A8-46C2-9420-FE21B798F63B}" type="sibTrans" cxnId="{F0F7288B-C4DF-490A-851A-2C447D981A23}">
      <dgm:prSet/>
      <dgm:spPr/>
      <dgm:t>
        <a:bodyPr/>
        <a:lstStyle/>
        <a:p>
          <a:endParaRPr lang="en-US"/>
        </a:p>
      </dgm:t>
    </dgm:pt>
    <dgm:pt modelId="{31C65682-78D8-48DB-AB35-69006C8926E8}">
      <dgm:prSet phldrT="[Text]"/>
      <dgm:spPr/>
      <dgm:t>
        <a:bodyPr/>
        <a:lstStyle/>
        <a:p>
          <a:endParaRPr lang="en-US" dirty="0" smtClean="0"/>
        </a:p>
        <a:p>
          <a:r>
            <a:rPr lang="en-US" dirty="0" smtClean="0"/>
            <a:t>Prof. Lewis</a:t>
          </a:r>
        </a:p>
        <a:p>
          <a:endParaRPr lang="en-US" dirty="0" smtClean="0"/>
        </a:p>
        <a:p>
          <a:r>
            <a:rPr lang="en-US" dirty="0" smtClean="0"/>
            <a:t>Microscope</a:t>
          </a:r>
        </a:p>
        <a:p>
          <a:r>
            <a:rPr lang="en-US" dirty="0" smtClean="0"/>
            <a:t>$22,400</a:t>
          </a:r>
        </a:p>
        <a:p>
          <a:endParaRPr lang="en-US" dirty="0"/>
        </a:p>
      </dgm:t>
    </dgm:pt>
    <dgm:pt modelId="{546DDA88-81C5-4D2D-98FD-FF83B615AE8D}" type="parTrans" cxnId="{AD6F62AB-4E99-425E-95E1-0C91A6A7E8F1}">
      <dgm:prSet/>
      <dgm:spPr/>
      <dgm:t>
        <a:bodyPr/>
        <a:lstStyle/>
        <a:p>
          <a:endParaRPr lang="en-US"/>
        </a:p>
      </dgm:t>
    </dgm:pt>
    <dgm:pt modelId="{B9DF7FB5-68A3-4285-B041-0DABD77592EF}" type="sibTrans" cxnId="{AD6F62AB-4E99-425E-95E1-0C91A6A7E8F1}">
      <dgm:prSet/>
      <dgm:spPr/>
      <dgm:t>
        <a:bodyPr/>
        <a:lstStyle/>
        <a:p>
          <a:endParaRPr lang="en-US"/>
        </a:p>
      </dgm:t>
    </dgm:pt>
    <dgm:pt modelId="{706CAE19-4ADE-464F-B613-D9DC4F557EEC}">
      <dgm:prSet phldrT="[Text]"/>
      <dgm:spPr/>
      <dgm:t>
        <a:bodyPr/>
        <a:lstStyle/>
        <a:p>
          <a:r>
            <a:rPr lang="en-US" dirty="0" smtClean="0"/>
            <a:t>Prof. Greer</a:t>
          </a:r>
          <a:br>
            <a:rPr lang="en-US" dirty="0" smtClean="0"/>
          </a:br>
          <a:endParaRPr lang="en-US" dirty="0" smtClean="0"/>
        </a:p>
        <a:p>
          <a:r>
            <a:rPr lang="en-US" dirty="0" smtClean="0"/>
            <a:t> Microscope</a:t>
          </a:r>
        </a:p>
        <a:p>
          <a:r>
            <a:rPr lang="en-US" dirty="0" smtClean="0"/>
            <a:t>$14,300</a:t>
          </a:r>
          <a:endParaRPr lang="en-US" dirty="0"/>
        </a:p>
      </dgm:t>
    </dgm:pt>
    <dgm:pt modelId="{24362777-554D-4F19-B213-0ACBF4DE8D72}" type="parTrans" cxnId="{50AB34B5-061B-4371-9E84-1EDFBFC3E53F}">
      <dgm:prSet/>
      <dgm:spPr/>
      <dgm:t>
        <a:bodyPr/>
        <a:lstStyle/>
        <a:p>
          <a:endParaRPr lang="en-US"/>
        </a:p>
      </dgm:t>
    </dgm:pt>
    <dgm:pt modelId="{7D8E2AB0-29E0-4EF9-B0E4-725474108490}" type="sibTrans" cxnId="{50AB34B5-061B-4371-9E84-1EDFBFC3E53F}">
      <dgm:prSet/>
      <dgm:spPr/>
      <dgm:t>
        <a:bodyPr/>
        <a:lstStyle/>
        <a:p>
          <a:endParaRPr lang="en-US"/>
        </a:p>
      </dgm:t>
    </dgm:pt>
    <dgm:pt modelId="{D54E1415-59F1-4C99-8088-1D1C589E142D}">
      <dgm:prSet/>
      <dgm:spPr/>
      <dgm:t>
        <a:bodyPr/>
        <a:lstStyle/>
        <a:p>
          <a:r>
            <a:rPr lang="en-US" dirty="0" smtClean="0"/>
            <a:t>Prof. Nadj-Perge</a:t>
          </a:r>
        </a:p>
        <a:p>
          <a:endParaRPr lang="en-US" dirty="0" smtClean="0"/>
        </a:p>
        <a:p>
          <a:r>
            <a:rPr lang="en-US" dirty="0" smtClean="0"/>
            <a:t>Microscope</a:t>
          </a:r>
        </a:p>
        <a:p>
          <a:r>
            <a:rPr lang="en-US" dirty="0" smtClean="0"/>
            <a:t>$41,437 </a:t>
          </a:r>
          <a:endParaRPr lang="en-US" dirty="0"/>
        </a:p>
      </dgm:t>
    </dgm:pt>
    <dgm:pt modelId="{04DA6E65-A06A-48BB-B8B9-C706AA534354}" type="parTrans" cxnId="{3D0ACEBB-7C5C-4E7B-B49D-F239A1412295}">
      <dgm:prSet/>
      <dgm:spPr/>
      <dgm:t>
        <a:bodyPr/>
        <a:lstStyle/>
        <a:p>
          <a:endParaRPr lang="en-US"/>
        </a:p>
      </dgm:t>
    </dgm:pt>
    <dgm:pt modelId="{ADF1A500-2B13-42FF-8D92-0BE082D8A382}" type="sibTrans" cxnId="{3D0ACEBB-7C5C-4E7B-B49D-F239A1412295}">
      <dgm:prSet/>
      <dgm:spPr/>
      <dgm:t>
        <a:bodyPr/>
        <a:lstStyle/>
        <a:p>
          <a:endParaRPr lang="en-US"/>
        </a:p>
      </dgm:t>
    </dgm:pt>
    <dgm:pt modelId="{46D9E337-945D-4701-BBE2-9AC422D7D6B4}">
      <dgm:prSet/>
      <dgm:spPr/>
      <dgm:t>
        <a:bodyPr/>
        <a:lstStyle/>
        <a:p>
          <a:r>
            <a:rPr lang="en-US" dirty="0" smtClean="0"/>
            <a:t>Prof. </a:t>
          </a:r>
          <a:r>
            <a:rPr lang="en-US" dirty="0" err="1" smtClean="0"/>
            <a:t>Hauksson</a:t>
          </a:r>
          <a:endParaRPr lang="en-US" dirty="0" smtClean="0"/>
        </a:p>
        <a:p>
          <a:endParaRPr lang="en-US" dirty="0" smtClean="0"/>
        </a:p>
        <a:p>
          <a:r>
            <a:rPr lang="en-US" dirty="0" smtClean="0"/>
            <a:t>Gyrocompass</a:t>
          </a:r>
        </a:p>
        <a:p>
          <a:r>
            <a:rPr lang="en-US" dirty="0" smtClean="0"/>
            <a:t>$2,702</a:t>
          </a:r>
          <a:endParaRPr lang="en-US" dirty="0"/>
        </a:p>
      </dgm:t>
    </dgm:pt>
    <dgm:pt modelId="{16C47C8B-E4E2-4A93-B565-8973F54CBF18}" type="parTrans" cxnId="{A4ED4574-0206-49DC-B122-A697FF21F872}">
      <dgm:prSet/>
      <dgm:spPr/>
      <dgm:t>
        <a:bodyPr/>
        <a:lstStyle/>
        <a:p>
          <a:endParaRPr lang="en-US"/>
        </a:p>
      </dgm:t>
    </dgm:pt>
    <dgm:pt modelId="{46D91EE3-C972-4E1A-9DC3-DD5F288BE36B}" type="sibTrans" cxnId="{A4ED4574-0206-49DC-B122-A697FF21F872}">
      <dgm:prSet/>
      <dgm:spPr/>
      <dgm:t>
        <a:bodyPr/>
        <a:lstStyle/>
        <a:p>
          <a:endParaRPr lang="en-US"/>
        </a:p>
      </dgm:t>
    </dgm:pt>
    <dgm:pt modelId="{2FDCC749-D014-451C-BB9E-926E72153E71}">
      <dgm:prSet/>
      <dgm:spPr/>
      <dgm:t>
        <a:bodyPr/>
        <a:lstStyle/>
        <a:p>
          <a:r>
            <a:rPr lang="en-US" dirty="0" smtClean="0"/>
            <a:t>Prof. Zewail</a:t>
          </a:r>
        </a:p>
        <a:p>
          <a:r>
            <a:rPr lang="en-US" dirty="0" smtClean="0"/>
            <a:t/>
          </a:r>
          <a:br>
            <a:rPr lang="en-US" dirty="0" smtClean="0"/>
          </a:br>
          <a:r>
            <a:rPr lang="en-US" dirty="0" smtClean="0"/>
            <a:t>Microscope</a:t>
          </a:r>
        </a:p>
        <a:p>
          <a:r>
            <a:rPr lang="en-US" dirty="0" smtClean="0"/>
            <a:t>$13,063</a:t>
          </a:r>
          <a:endParaRPr lang="en-US" dirty="0"/>
        </a:p>
      </dgm:t>
    </dgm:pt>
    <dgm:pt modelId="{18E5BB0F-F29C-44B4-B9CD-4479B046182A}" type="parTrans" cxnId="{54F1ADC5-5268-4F66-A123-4594140B4370}">
      <dgm:prSet/>
      <dgm:spPr/>
      <dgm:t>
        <a:bodyPr/>
        <a:lstStyle/>
        <a:p>
          <a:endParaRPr lang="en-US"/>
        </a:p>
      </dgm:t>
    </dgm:pt>
    <dgm:pt modelId="{0C7AE3BA-D68F-4274-ABA9-F7B30DCB8D92}" type="sibTrans" cxnId="{54F1ADC5-5268-4F66-A123-4594140B4370}">
      <dgm:prSet/>
      <dgm:spPr/>
      <dgm:t>
        <a:bodyPr/>
        <a:lstStyle/>
        <a:p>
          <a:endParaRPr lang="en-US"/>
        </a:p>
      </dgm:t>
    </dgm:pt>
    <dgm:pt modelId="{7B43185E-BAC4-4D9E-933B-36116164E3A6}">
      <dgm:prSet/>
      <dgm:spPr/>
      <dgm:t>
        <a:bodyPr/>
        <a:lstStyle/>
        <a:p>
          <a:r>
            <a:rPr lang="en-US" dirty="0" smtClean="0"/>
            <a:t>Prof. Greer</a:t>
          </a:r>
          <a:br>
            <a:rPr lang="en-US" dirty="0" smtClean="0"/>
          </a:br>
          <a:r>
            <a:rPr lang="en-US" dirty="0" smtClean="0"/>
            <a:t/>
          </a:r>
          <a:br>
            <a:rPr lang="en-US" dirty="0" smtClean="0"/>
          </a:br>
          <a:r>
            <a:rPr lang="en-US" dirty="0" smtClean="0"/>
            <a:t>Laser system (pending) </a:t>
          </a:r>
          <a:r>
            <a:rPr lang="en-US" smtClean="0"/>
            <a:t>$10,727</a:t>
          </a:r>
          <a:endParaRPr lang="en-US" dirty="0"/>
        </a:p>
      </dgm:t>
    </dgm:pt>
    <dgm:pt modelId="{796F2AB4-2B5F-451F-A3D5-D65D941E20DE}" type="parTrans" cxnId="{B8CA8EFF-84F8-4A09-9853-7CFB8DED4B5F}">
      <dgm:prSet/>
      <dgm:spPr/>
      <dgm:t>
        <a:bodyPr/>
        <a:lstStyle/>
        <a:p>
          <a:endParaRPr lang="en-US"/>
        </a:p>
      </dgm:t>
    </dgm:pt>
    <dgm:pt modelId="{9D9EF2D5-7B46-4CBA-8667-BF8A03CD8607}" type="sibTrans" cxnId="{B8CA8EFF-84F8-4A09-9853-7CFB8DED4B5F}">
      <dgm:prSet/>
      <dgm:spPr/>
      <dgm:t>
        <a:bodyPr/>
        <a:lstStyle/>
        <a:p>
          <a:endParaRPr lang="en-US"/>
        </a:p>
      </dgm:t>
    </dgm:pt>
    <dgm:pt modelId="{BE243C3D-8724-4F5A-B932-EF3F0C72508F}">
      <dgm:prSet/>
      <dgm:spPr/>
      <dgm:t>
        <a:bodyPr/>
        <a:lstStyle/>
        <a:p>
          <a:r>
            <a:rPr lang="en-US" dirty="0" smtClean="0"/>
            <a:t>Other – Duty Free entry of based on value, country of origin, HTS#</a:t>
          </a:r>
          <a:endParaRPr lang="en-US" dirty="0"/>
        </a:p>
      </dgm:t>
    </dgm:pt>
    <dgm:pt modelId="{D03D8100-4B2F-46E9-AEE6-323B94156FEE}" type="parTrans" cxnId="{8C5DE671-F309-4643-8DDF-1E66D6D1DD1D}">
      <dgm:prSet/>
      <dgm:spPr/>
      <dgm:t>
        <a:bodyPr/>
        <a:lstStyle/>
        <a:p>
          <a:endParaRPr lang="en-US"/>
        </a:p>
      </dgm:t>
    </dgm:pt>
    <dgm:pt modelId="{51B55D6A-D47A-45A1-9685-851766136FA7}" type="sibTrans" cxnId="{8C5DE671-F309-4643-8DDF-1E66D6D1DD1D}">
      <dgm:prSet/>
      <dgm:spPr/>
      <dgm:t>
        <a:bodyPr/>
        <a:lstStyle/>
        <a:p>
          <a:endParaRPr lang="en-US"/>
        </a:p>
      </dgm:t>
    </dgm:pt>
    <dgm:pt modelId="{E790831E-286C-4175-935C-E1708DD07463}" type="pres">
      <dgm:prSet presAssocID="{34ECA95D-AFE3-4E1C-A142-C36BCF085DA4}" presName="Name0" presStyleCnt="0">
        <dgm:presLayoutVars>
          <dgm:chPref val="1"/>
          <dgm:dir/>
          <dgm:animOne val="branch"/>
          <dgm:animLvl val="lvl"/>
          <dgm:resizeHandles/>
        </dgm:presLayoutVars>
      </dgm:prSet>
      <dgm:spPr/>
      <dgm:t>
        <a:bodyPr/>
        <a:lstStyle/>
        <a:p>
          <a:endParaRPr lang="en-US"/>
        </a:p>
      </dgm:t>
    </dgm:pt>
    <dgm:pt modelId="{EF8BF2C4-A1B4-4E79-9E36-FF159C21DBD6}" type="pres">
      <dgm:prSet presAssocID="{8706E224-3B2C-434A-93CB-53E9436A648C}" presName="vertOne" presStyleCnt="0"/>
      <dgm:spPr/>
    </dgm:pt>
    <dgm:pt modelId="{D4BAA8FC-2FFC-4FC1-92C5-A099912F4BE5}" type="pres">
      <dgm:prSet presAssocID="{8706E224-3B2C-434A-93CB-53E9436A648C}" presName="txOne" presStyleLbl="node0" presStyleIdx="0" presStyleCnt="1" custScaleY="37234" custLinFactNeighborX="-28316" custLinFactNeighborY="-17198">
        <dgm:presLayoutVars>
          <dgm:chPref val="3"/>
        </dgm:presLayoutVars>
      </dgm:prSet>
      <dgm:spPr/>
      <dgm:t>
        <a:bodyPr/>
        <a:lstStyle/>
        <a:p>
          <a:endParaRPr lang="en-US"/>
        </a:p>
      </dgm:t>
    </dgm:pt>
    <dgm:pt modelId="{049D4FD7-3E16-4FFD-91AA-5640BA461682}" type="pres">
      <dgm:prSet presAssocID="{8706E224-3B2C-434A-93CB-53E9436A648C}" presName="parTransOne" presStyleCnt="0"/>
      <dgm:spPr/>
    </dgm:pt>
    <dgm:pt modelId="{0B03DC2B-D557-4F93-B2EE-005125535CF6}" type="pres">
      <dgm:prSet presAssocID="{8706E224-3B2C-434A-93CB-53E9436A648C}" presName="horzOne" presStyleCnt="0"/>
      <dgm:spPr/>
    </dgm:pt>
    <dgm:pt modelId="{7D3163E9-892E-4423-8388-7F144AFB000E}" type="pres">
      <dgm:prSet presAssocID="{31C65682-78D8-48DB-AB35-69006C8926E8}" presName="vertTwo" presStyleCnt="0"/>
      <dgm:spPr/>
    </dgm:pt>
    <dgm:pt modelId="{45CD53BF-1F12-4F18-B9F7-94FB45625F9D}" type="pres">
      <dgm:prSet presAssocID="{31C65682-78D8-48DB-AB35-69006C8926E8}" presName="txTwo" presStyleLbl="node2" presStyleIdx="0" presStyleCnt="7" custScaleY="109223" custLinFactX="100000" custLinFactNeighborX="112939" custLinFactNeighborY="1249">
        <dgm:presLayoutVars>
          <dgm:chPref val="3"/>
        </dgm:presLayoutVars>
      </dgm:prSet>
      <dgm:spPr/>
      <dgm:t>
        <a:bodyPr/>
        <a:lstStyle/>
        <a:p>
          <a:endParaRPr lang="en-US"/>
        </a:p>
      </dgm:t>
    </dgm:pt>
    <dgm:pt modelId="{829C19EE-826D-4F4D-AAB0-942046C7C26F}" type="pres">
      <dgm:prSet presAssocID="{31C65682-78D8-48DB-AB35-69006C8926E8}" presName="horzTwo" presStyleCnt="0"/>
      <dgm:spPr/>
    </dgm:pt>
    <dgm:pt modelId="{0C7E2548-4479-4A2D-8ACE-863E462A037E}" type="pres">
      <dgm:prSet presAssocID="{B9DF7FB5-68A3-4285-B041-0DABD77592EF}" presName="sibSpaceTwo" presStyleCnt="0"/>
      <dgm:spPr/>
    </dgm:pt>
    <dgm:pt modelId="{1BD21A78-3F6E-4D55-8252-F841F43601E7}" type="pres">
      <dgm:prSet presAssocID="{706CAE19-4ADE-464F-B613-D9DC4F557EEC}" presName="vertTwo" presStyleCnt="0"/>
      <dgm:spPr/>
    </dgm:pt>
    <dgm:pt modelId="{9665B866-D1E5-40E6-A674-F0D6FF672195}" type="pres">
      <dgm:prSet presAssocID="{706CAE19-4ADE-464F-B613-D9DC4F557EEC}" presName="txTwo" presStyleLbl="node2" presStyleIdx="1" presStyleCnt="7" custScaleY="111161" custLinFactX="-9137" custLinFactNeighborX="-100000">
        <dgm:presLayoutVars>
          <dgm:chPref val="3"/>
        </dgm:presLayoutVars>
      </dgm:prSet>
      <dgm:spPr/>
      <dgm:t>
        <a:bodyPr/>
        <a:lstStyle/>
        <a:p>
          <a:endParaRPr lang="en-US"/>
        </a:p>
      </dgm:t>
    </dgm:pt>
    <dgm:pt modelId="{74FF1199-7608-47F1-96F7-9407552AAF33}" type="pres">
      <dgm:prSet presAssocID="{706CAE19-4ADE-464F-B613-D9DC4F557EEC}" presName="horzTwo" presStyleCnt="0"/>
      <dgm:spPr/>
    </dgm:pt>
    <dgm:pt modelId="{5B829917-2512-4129-971E-F549479874C0}" type="pres">
      <dgm:prSet presAssocID="{7D8E2AB0-29E0-4EF9-B0E4-725474108490}" presName="sibSpaceTwo" presStyleCnt="0"/>
      <dgm:spPr/>
    </dgm:pt>
    <dgm:pt modelId="{53469BE4-A90B-40FA-96E4-CB8EE8C3C152}" type="pres">
      <dgm:prSet presAssocID="{46D9E337-945D-4701-BBE2-9AC422D7D6B4}" presName="vertTwo" presStyleCnt="0"/>
      <dgm:spPr/>
    </dgm:pt>
    <dgm:pt modelId="{14BD5D19-30AC-4BD4-BDAF-10319888BC0E}" type="pres">
      <dgm:prSet presAssocID="{46D9E337-945D-4701-BBE2-9AC422D7D6B4}" presName="txTwo" presStyleLbl="node2" presStyleIdx="2" presStyleCnt="7" custScaleY="108647" custLinFactX="-10242" custLinFactNeighborX="-100000" custLinFactNeighborY="1580">
        <dgm:presLayoutVars>
          <dgm:chPref val="3"/>
        </dgm:presLayoutVars>
      </dgm:prSet>
      <dgm:spPr/>
      <dgm:t>
        <a:bodyPr/>
        <a:lstStyle/>
        <a:p>
          <a:endParaRPr lang="en-US"/>
        </a:p>
      </dgm:t>
    </dgm:pt>
    <dgm:pt modelId="{F673D2D3-213B-465A-B276-41482744D1FF}" type="pres">
      <dgm:prSet presAssocID="{46D9E337-945D-4701-BBE2-9AC422D7D6B4}" presName="horzTwo" presStyleCnt="0"/>
      <dgm:spPr/>
    </dgm:pt>
    <dgm:pt modelId="{66247FA2-6B05-45CC-B4BE-92B298A4D582}" type="pres">
      <dgm:prSet presAssocID="{46D91EE3-C972-4E1A-9DC3-DD5F288BE36B}" presName="sibSpaceTwo" presStyleCnt="0"/>
      <dgm:spPr/>
    </dgm:pt>
    <dgm:pt modelId="{0137B162-1B6F-4F72-B77D-CD600D86BF3A}" type="pres">
      <dgm:prSet presAssocID="{D54E1415-59F1-4C99-8088-1D1C589E142D}" presName="vertTwo" presStyleCnt="0"/>
      <dgm:spPr/>
    </dgm:pt>
    <dgm:pt modelId="{42C5A43E-31F9-4BF2-AD3C-699C99236BB3}" type="pres">
      <dgm:prSet presAssocID="{D54E1415-59F1-4C99-8088-1D1C589E142D}" presName="txTwo" presStyleLbl="node2" presStyleIdx="3" presStyleCnt="7" custScaleY="110025">
        <dgm:presLayoutVars>
          <dgm:chPref val="3"/>
        </dgm:presLayoutVars>
      </dgm:prSet>
      <dgm:spPr/>
      <dgm:t>
        <a:bodyPr/>
        <a:lstStyle/>
        <a:p>
          <a:endParaRPr lang="en-US"/>
        </a:p>
      </dgm:t>
    </dgm:pt>
    <dgm:pt modelId="{CABCC1BC-E7E0-419B-AB70-43BC6A02EC4A}" type="pres">
      <dgm:prSet presAssocID="{D54E1415-59F1-4C99-8088-1D1C589E142D}" presName="horzTwo" presStyleCnt="0"/>
      <dgm:spPr/>
    </dgm:pt>
    <dgm:pt modelId="{61296E36-1A3D-4EC7-85B1-4CBE5197D127}" type="pres">
      <dgm:prSet presAssocID="{ADF1A500-2B13-42FF-8D92-0BE082D8A382}" presName="sibSpaceTwo" presStyleCnt="0"/>
      <dgm:spPr/>
    </dgm:pt>
    <dgm:pt modelId="{4D1C5BB7-97CF-474F-8B5A-1342A2BFB8F7}" type="pres">
      <dgm:prSet presAssocID="{2FDCC749-D014-451C-BB9E-926E72153E71}" presName="vertTwo" presStyleCnt="0"/>
      <dgm:spPr/>
    </dgm:pt>
    <dgm:pt modelId="{3F443FEC-28F5-4322-8C0F-8FD13E099FFA}" type="pres">
      <dgm:prSet presAssocID="{2FDCC749-D014-451C-BB9E-926E72153E71}" presName="txTwo" presStyleLbl="node2" presStyleIdx="4" presStyleCnt="7" custScaleY="109268">
        <dgm:presLayoutVars>
          <dgm:chPref val="3"/>
        </dgm:presLayoutVars>
      </dgm:prSet>
      <dgm:spPr/>
      <dgm:t>
        <a:bodyPr/>
        <a:lstStyle/>
        <a:p>
          <a:endParaRPr lang="en-US"/>
        </a:p>
      </dgm:t>
    </dgm:pt>
    <dgm:pt modelId="{BE85394A-618E-4990-81CE-E1D7B233ACB6}" type="pres">
      <dgm:prSet presAssocID="{2FDCC749-D014-451C-BB9E-926E72153E71}" presName="horzTwo" presStyleCnt="0"/>
      <dgm:spPr/>
    </dgm:pt>
    <dgm:pt modelId="{D71A9C5E-72CF-42D5-9E37-F55E34606245}" type="pres">
      <dgm:prSet presAssocID="{0C7AE3BA-D68F-4274-ABA9-F7B30DCB8D92}" presName="sibSpaceTwo" presStyleCnt="0"/>
      <dgm:spPr/>
    </dgm:pt>
    <dgm:pt modelId="{AB969779-6814-44FA-A454-0438E7BB0E29}" type="pres">
      <dgm:prSet presAssocID="{7B43185E-BAC4-4D9E-933B-36116164E3A6}" presName="vertTwo" presStyleCnt="0"/>
      <dgm:spPr/>
    </dgm:pt>
    <dgm:pt modelId="{1EC9A589-C07B-46ED-94A3-0B309B57A9AF}" type="pres">
      <dgm:prSet presAssocID="{7B43185E-BAC4-4D9E-933B-36116164E3A6}" presName="txTwo" presStyleLbl="node2" presStyleIdx="5" presStyleCnt="7" custScaleX="101428" custScaleY="110081">
        <dgm:presLayoutVars>
          <dgm:chPref val="3"/>
        </dgm:presLayoutVars>
      </dgm:prSet>
      <dgm:spPr/>
      <dgm:t>
        <a:bodyPr/>
        <a:lstStyle/>
        <a:p>
          <a:endParaRPr lang="en-US"/>
        </a:p>
      </dgm:t>
    </dgm:pt>
    <dgm:pt modelId="{8D0B3B45-82D5-4226-AB35-FAA9262D2378}" type="pres">
      <dgm:prSet presAssocID="{7B43185E-BAC4-4D9E-933B-36116164E3A6}" presName="horzTwo" presStyleCnt="0"/>
      <dgm:spPr/>
    </dgm:pt>
    <dgm:pt modelId="{22BD352D-998C-4C2F-93AA-A64F82F7AE84}" type="pres">
      <dgm:prSet presAssocID="{9D9EF2D5-7B46-4CBA-8667-BF8A03CD8607}" presName="sibSpaceTwo" presStyleCnt="0"/>
      <dgm:spPr/>
    </dgm:pt>
    <dgm:pt modelId="{CD817C36-CB88-44D4-961B-596B18173203}" type="pres">
      <dgm:prSet presAssocID="{BE243C3D-8724-4F5A-B932-EF3F0C72508F}" presName="vertTwo" presStyleCnt="0"/>
      <dgm:spPr/>
    </dgm:pt>
    <dgm:pt modelId="{D8C513C3-5829-4D71-A581-0D080198209B}" type="pres">
      <dgm:prSet presAssocID="{BE243C3D-8724-4F5A-B932-EF3F0C72508F}" presName="txTwo" presStyleLbl="node2" presStyleIdx="6" presStyleCnt="7" custScaleX="91852" custScaleY="110081">
        <dgm:presLayoutVars>
          <dgm:chPref val="3"/>
        </dgm:presLayoutVars>
      </dgm:prSet>
      <dgm:spPr/>
      <dgm:t>
        <a:bodyPr/>
        <a:lstStyle/>
        <a:p>
          <a:endParaRPr lang="en-US"/>
        </a:p>
      </dgm:t>
    </dgm:pt>
    <dgm:pt modelId="{0A54A429-5C6D-4324-A8C4-A1E1149198EA}" type="pres">
      <dgm:prSet presAssocID="{BE243C3D-8724-4F5A-B932-EF3F0C72508F}" presName="horzTwo" presStyleCnt="0"/>
      <dgm:spPr/>
    </dgm:pt>
  </dgm:ptLst>
  <dgm:cxnLst>
    <dgm:cxn modelId="{8C5DE671-F309-4643-8DDF-1E66D6D1DD1D}" srcId="{8706E224-3B2C-434A-93CB-53E9436A648C}" destId="{BE243C3D-8724-4F5A-B932-EF3F0C72508F}" srcOrd="6" destOrd="0" parTransId="{D03D8100-4B2F-46E9-AEE6-323B94156FEE}" sibTransId="{51B55D6A-D47A-45A1-9685-851766136FA7}"/>
    <dgm:cxn modelId="{57672FEC-33CD-4820-B01F-5D784E394DE9}" type="presOf" srcId="{7B43185E-BAC4-4D9E-933B-36116164E3A6}" destId="{1EC9A589-C07B-46ED-94A3-0B309B57A9AF}" srcOrd="0" destOrd="0" presId="urn:microsoft.com/office/officeart/2005/8/layout/hierarchy4"/>
    <dgm:cxn modelId="{493D11C4-BCC8-407E-AF20-27B6E1A35D52}" type="presOf" srcId="{D54E1415-59F1-4C99-8088-1D1C589E142D}" destId="{42C5A43E-31F9-4BF2-AD3C-699C99236BB3}" srcOrd="0" destOrd="0" presId="urn:microsoft.com/office/officeart/2005/8/layout/hierarchy4"/>
    <dgm:cxn modelId="{032E1439-B8C0-4676-AAC3-89CFAD9270C0}" type="presOf" srcId="{34ECA95D-AFE3-4E1C-A142-C36BCF085DA4}" destId="{E790831E-286C-4175-935C-E1708DD07463}" srcOrd="0" destOrd="0" presId="urn:microsoft.com/office/officeart/2005/8/layout/hierarchy4"/>
    <dgm:cxn modelId="{54F1ADC5-5268-4F66-A123-4594140B4370}" srcId="{8706E224-3B2C-434A-93CB-53E9436A648C}" destId="{2FDCC749-D014-451C-BB9E-926E72153E71}" srcOrd="4" destOrd="0" parTransId="{18E5BB0F-F29C-44B4-B9CD-4479B046182A}" sibTransId="{0C7AE3BA-D68F-4274-ABA9-F7B30DCB8D92}"/>
    <dgm:cxn modelId="{A4ED4574-0206-49DC-B122-A697FF21F872}" srcId="{8706E224-3B2C-434A-93CB-53E9436A648C}" destId="{46D9E337-945D-4701-BBE2-9AC422D7D6B4}" srcOrd="2" destOrd="0" parTransId="{16C47C8B-E4E2-4A93-B565-8973F54CBF18}" sibTransId="{46D91EE3-C972-4E1A-9DC3-DD5F288BE36B}"/>
    <dgm:cxn modelId="{B8CA8EFF-84F8-4A09-9853-7CFB8DED4B5F}" srcId="{8706E224-3B2C-434A-93CB-53E9436A648C}" destId="{7B43185E-BAC4-4D9E-933B-36116164E3A6}" srcOrd="5" destOrd="0" parTransId="{796F2AB4-2B5F-451F-A3D5-D65D941E20DE}" sibTransId="{9D9EF2D5-7B46-4CBA-8667-BF8A03CD8607}"/>
    <dgm:cxn modelId="{26E9491B-ED26-4044-9084-E588239A69E2}" type="presOf" srcId="{8706E224-3B2C-434A-93CB-53E9436A648C}" destId="{D4BAA8FC-2FFC-4FC1-92C5-A099912F4BE5}" srcOrd="0" destOrd="0" presId="urn:microsoft.com/office/officeart/2005/8/layout/hierarchy4"/>
    <dgm:cxn modelId="{9FBA5018-421E-4C13-A169-3C7FBB4DD0A0}" type="presOf" srcId="{46D9E337-945D-4701-BBE2-9AC422D7D6B4}" destId="{14BD5D19-30AC-4BD4-BDAF-10319888BC0E}" srcOrd="0" destOrd="0" presId="urn:microsoft.com/office/officeart/2005/8/layout/hierarchy4"/>
    <dgm:cxn modelId="{4840358E-4DEB-4BD1-85F4-36D8C54ABB5B}" type="presOf" srcId="{31C65682-78D8-48DB-AB35-69006C8926E8}" destId="{45CD53BF-1F12-4F18-B9F7-94FB45625F9D}" srcOrd="0" destOrd="0" presId="urn:microsoft.com/office/officeart/2005/8/layout/hierarchy4"/>
    <dgm:cxn modelId="{50AB34B5-061B-4371-9E84-1EDFBFC3E53F}" srcId="{8706E224-3B2C-434A-93CB-53E9436A648C}" destId="{706CAE19-4ADE-464F-B613-D9DC4F557EEC}" srcOrd="1" destOrd="0" parTransId="{24362777-554D-4F19-B213-0ACBF4DE8D72}" sibTransId="{7D8E2AB0-29E0-4EF9-B0E4-725474108490}"/>
    <dgm:cxn modelId="{3D0ACEBB-7C5C-4E7B-B49D-F239A1412295}" srcId="{8706E224-3B2C-434A-93CB-53E9436A648C}" destId="{D54E1415-59F1-4C99-8088-1D1C589E142D}" srcOrd="3" destOrd="0" parTransId="{04DA6E65-A06A-48BB-B8B9-C706AA534354}" sibTransId="{ADF1A500-2B13-42FF-8D92-0BE082D8A382}"/>
    <dgm:cxn modelId="{F0F7288B-C4DF-490A-851A-2C447D981A23}" srcId="{34ECA95D-AFE3-4E1C-A142-C36BCF085DA4}" destId="{8706E224-3B2C-434A-93CB-53E9436A648C}" srcOrd="0" destOrd="0" parTransId="{00B672FA-39DE-43B1-A05A-4DC3B217F6F7}" sibTransId="{1D489C1F-43A8-46C2-9420-FE21B798F63B}"/>
    <dgm:cxn modelId="{AD6F62AB-4E99-425E-95E1-0C91A6A7E8F1}" srcId="{8706E224-3B2C-434A-93CB-53E9436A648C}" destId="{31C65682-78D8-48DB-AB35-69006C8926E8}" srcOrd="0" destOrd="0" parTransId="{546DDA88-81C5-4D2D-98FD-FF83B615AE8D}" sibTransId="{B9DF7FB5-68A3-4285-B041-0DABD77592EF}"/>
    <dgm:cxn modelId="{AAD3CBD9-A6AA-4A59-B7D7-0675F94445DC}" type="presOf" srcId="{2FDCC749-D014-451C-BB9E-926E72153E71}" destId="{3F443FEC-28F5-4322-8C0F-8FD13E099FFA}" srcOrd="0" destOrd="0" presId="urn:microsoft.com/office/officeart/2005/8/layout/hierarchy4"/>
    <dgm:cxn modelId="{1D954B68-15C8-46AF-95AE-16FDB4F913C3}" type="presOf" srcId="{BE243C3D-8724-4F5A-B932-EF3F0C72508F}" destId="{D8C513C3-5829-4D71-A581-0D080198209B}" srcOrd="0" destOrd="0" presId="urn:microsoft.com/office/officeart/2005/8/layout/hierarchy4"/>
    <dgm:cxn modelId="{232378E1-8AA8-4B98-8C71-AA88A3CE2308}" type="presOf" srcId="{706CAE19-4ADE-464F-B613-D9DC4F557EEC}" destId="{9665B866-D1E5-40E6-A674-F0D6FF672195}" srcOrd="0" destOrd="0" presId="urn:microsoft.com/office/officeart/2005/8/layout/hierarchy4"/>
    <dgm:cxn modelId="{371F6FCF-ACB9-437B-AC11-F102F22AE346}" type="presParOf" srcId="{E790831E-286C-4175-935C-E1708DD07463}" destId="{EF8BF2C4-A1B4-4E79-9E36-FF159C21DBD6}" srcOrd="0" destOrd="0" presId="urn:microsoft.com/office/officeart/2005/8/layout/hierarchy4"/>
    <dgm:cxn modelId="{AB1E59DC-BC27-4689-B429-7BE628BB72BA}" type="presParOf" srcId="{EF8BF2C4-A1B4-4E79-9E36-FF159C21DBD6}" destId="{D4BAA8FC-2FFC-4FC1-92C5-A099912F4BE5}" srcOrd="0" destOrd="0" presId="urn:microsoft.com/office/officeart/2005/8/layout/hierarchy4"/>
    <dgm:cxn modelId="{5EB03B88-9637-4993-A9E3-18335BE196E4}" type="presParOf" srcId="{EF8BF2C4-A1B4-4E79-9E36-FF159C21DBD6}" destId="{049D4FD7-3E16-4FFD-91AA-5640BA461682}" srcOrd="1" destOrd="0" presId="urn:microsoft.com/office/officeart/2005/8/layout/hierarchy4"/>
    <dgm:cxn modelId="{4B71887D-B254-4512-B0DB-46E923D3775F}" type="presParOf" srcId="{EF8BF2C4-A1B4-4E79-9E36-FF159C21DBD6}" destId="{0B03DC2B-D557-4F93-B2EE-005125535CF6}" srcOrd="2" destOrd="0" presId="urn:microsoft.com/office/officeart/2005/8/layout/hierarchy4"/>
    <dgm:cxn modelId="{E0044578-8D6A-4AE9-9DA7-1594F8BA1E99}" type="presParOf" srcId="{0B03DC2B-D557-4F93-B2EE-005125535CF6}" destId="{7D3163E9-892E-4423-8388-7F144AFB000E}" srcOrd="0" destOrd="0" presId="urn:microsoft.com/office/officeart/2005/8/layout/hierarchy4"/>
    <dgm:cxn modelId="{7DB4B99A-9CEC-4A4E-8A41-3E3365447CB1}" type="presParOf" srcId="{7D3163E9-892E-4423-8388-7F144AFB000E}" destId="{45CD53BF-1F12-4F18-B9F7-94FB45625F9D}" srcOrd="0" destOrd="0" presId="urn:microsoft.com/office/officeart/2005/8/layout/hierarchy4"/>
    <dgm:cxn modelId="{6A571C18-FBD1-48B8-8C64-14FABA5D4F7F}" type="presParOf" srcId="{7D3163E9-892E-4423-8388-7F144AFB000E}" destId="{829C19EE-826D-4F4D-AAB0-942046C7C26F}" srcOrd="1" destOrd="0" presId="urn:microsoft.com/office/officeart/2005/8/layout/hierarchy4"/>
    <dgm:cxn modelId="{FB67E4CA-00B2-49B6-993A-F629D0B734C7}" type="presParOf" srcId="{0B03DC2B-D557-4F93-B2EE-005125535CF6}" destId="{0C7E2548-4479-4A2D-8ACE-863E462A037E}" srcOrd="1" destOrd="0" presId="urn:microsoft.com/office/officeart/2005/8/layout/hierarchy4"/>
    <dgm:cxn modelId="{E133966C-2C3E-44D7-A7DB-6FABB75A9D64}" type="presParOf" srcId="{0B03DC2B-D557-4F93-B2EE-005125535CF6}" destId="{1BD21A78-3F6E-4D55-8252-F841F43601E7}" srcOrd="2" destOrd="0" presId="urn:microsoft.com/office/officeart/2005/8/layout/hierarchy4"/>
    <dgm:cxn modelId="{93A9D2F6-90FD-4C5E-8FDD-CF109BDAE7B6}" type="presParOf" srcId="{1BD21A78-3F6E-4D55-8252-F841F43601E7}" destId="{9665B866-D1E5-40E6-A674-F0D6FF672195}" srcOrd="0" destOrd="0" presId="urn:microsoft.com/office/officeart/2005/8/layout/hierarchy4"/>
    <dgm:cxn modelId="{893EE82D-B99D-480A-843E-AD598F09994C}" type="presParOf" srcId="{1BD21A78-3F6E-4D55-8252-F841F43601E7}" destId="{74FF1199-7608-47F1-96F7-9407552AAF33}" srcOrd="1" destOrd="0" presId="urn:microsoft.com/office/officeart/2005/8/layout/hierarchy4"/>
    <dgm:cxn modelId="{B0267482-86D0-442F-86B5-2A58706870C8}" type="presParOf" srcId="{0B03DC2B-D557-4F93-B2EE-005125535CF6}" destId="{5B829917-2512-4129-971E-F549479874C0}" srcOrd="3" destOrd="0" presId="urn:microsoft.com/office/officeart/2005/8/layout/hierarchy4"/>
    <dgm:cxn modelId="{93A69FF7-7F46-48F9-BFF8-0053DA9B4772}" type="presParOf" srcId="{0B03DC2B-D557-4F93-B2EE-005125535CF6}" destId="{53469BE4-A90B-40FA-96E4-CB8EE8C3C152}" srcOrd="4" destOrd="0" presId="urn:microsoft.com/office/officeart/2005/8/layout/hierarchy4"/>
    <dgm:cxn modelId="{9F9AFABD-6ECB-4E9F-AD86-1A572B1564F4}" type="presParOf" srcId="{53469BE4-A90B-40FA-96E4-CB8EE8C3C152}" destId="{14BD5D19-30AC-4BD4-BDAF-10319888BC0E}" srcOrd="0" destOrd="0" presId="urn:microsoft.com/office/officeart/2005/8/layout/hierarchy4"/>
    <dgm:cxn modelId="{DE1DB0AB-C14E-417D-89E4-C27FFB0B727E}" type="presParOf" srcId="{53469BE4-A90B-40FA-96E4-CB8EE8C3C152}" destId="{F673D2D3-213B-465A-B276-41482744D1FF}" srcOrd="1" destOrd="0" presId="urn:microsoft.com/office/officeart/2005/8/layout/hierarchy4"/>
    <dgm:cxn modelId="{A06F8B82-B7EC-40C3-A296-FC0C412B989E}" type="presParOf" srcId="{0B03DC2B-D557-4F93-B2EE-005125535CF6}" destId="{66247FA2-6B05-45CC-B4BE-92B298A4D582}" srcOrd="5" destOrd="0" presId="urn:microsoft.com/office/officeart/2005/8/layout/hierarchy4"/>
    <dgm:cxn modelId="{3AB7C073-96F2-4085-9C72-5C6B7FECE338}" type="presParOf" srcId="{0B03DC2B-D557-4F93-B2EE-005125535CF6}" destId="{0137B162-1B6F-4F72-B77D-CD600D86BF3A}" srcOrd="6" destOrd="0" presId="urn:microsoft.com/office/officeart/2005/8/layout/hierarchy4"/>
    <dgm:cxn modelId="{789EAD40-AB42-49D9-BFAB-63992397286F}" type="presParOf" srcId="{0137B162-1B6F-4F72-B77D-CD600D86BF3A}" destId="{42C5A43E-31F9-4BF2-AD3C-699C99236BB3}" srcOrd="0" destOrd="0" presId="urn:microsoft.com/office/officeart/2005/8/layout/hierarchy4"/>
    <dgm:cxn modelId="{BB74A0A7-4773-4612-8773-11A33DFE6015}" type="presParOf" srcId="{0137B162-1B6F-4F72-B77D-CD600D86BF3A}" destId="{CABCC1BC-E7E0-419B-AB70-43BC6A02EC4A}" srcOrd="1" destOrd="0" presId="urn:microsoft.com/office/officeart/2005/8/layout/hierarchy4"/>
    <dgm:cxn modelId="{C3010DB9-0142-4E34-9CD3-22962742D056}" type="presParOf" srcId="{0B03DC2B-D557-4F93-B2EE-005125535CF6}" destId="{61296E36-1A3D-4EC7-85B1-4CBE5197D127}" srcOrd="7" destOrd="0" presId="urn:microsoft.com/office/officeart/2005/8/layout/hierarchy4"/>
    <dgm:cxn modelId="{7DA4F4EC-9C80-46C9-81B5-40695E4D873C}" type="presParOf" srcId="{0B03DC2B-D557-4F93-B2EE-005125535CF6}" destId="{4D1C5BB7-97CF-474F-8B5A-1342A2BFB8F7}" srcOrd="8" destOrd="0" presId="urn:microsoft.com/office/officeart/2005/8/layout/hierarchy4"/>
    <dgm:cxn modelId="{200D10A6-8844-4286-BFC9-B6FD43E7E7D3}" type="presParOf" srcId="{4D1C5BB7-97CF-474F-8B5A-1342A2BFB8F7}" destId="{3F443FEC-28F5-4322-8C0F-8FD13E099FFA}" srcOrd="0" destOrd="0" presId="urn:microsoft.com/office/officeart/2005/8/layout/hierarchy4"/>
    <dgm:cxn modelId="{AB9F380A-A1EF-448D-BA59-793E334902A6}" type="presParOf" srcId="{4D1C5BB7-97CF-474F-8B5A-1342A2BFB8F7}" destId="{BE85394A-618E-4990-81CE-E1D7B233ACB6}" srcOrd="1" destOrd="0" presId="urn:microsoft.com/office/officeart/2005/8/layout/hierarchy4"/>
    <dgm:cxn modelId="{41DB56A5-7EED-46E3-98D9-58D5E8F055A1}" type="presParOf" srcId="{0B03DC2B-D557-4F93-B2EE-005125535CF6}" destId="{D71A9C5E-72CF-42D5-9E37-F55E34606245}" srcOrd="9" destOrd="0" presId="urn:microsoft.com/office/officeart/2005/8/layout/hierarchy4"/>
    <dgm:cxn modelId="{6F440BB3-4F05-49C0-A368-99BFB4C70491}" type="presParOf" srcId="{0B03DC2B-D557-4F93-B2EE-005125535CF6}" destId="{AB969779-6814-44FA-A454-0438E7BB0E29}" srcOrd="10" destOrd="0" presId="urn:microsoft.com/office/officeart/2005/8/layout/hierarchy4"/>
    <dgm:cxn modelId="{10865AE3-5D33-4819-970D-F95B4A82D2C0}" type="presParOf" srcId="{AB969779-6814-44FA-A454-0438E7BB0E29}" destId="{1EC9A589-C07B-46ED-94A3-0B309B57A9AF}" srcOrd="0" destOrd="0" presId="urn:microsoft.com/office/officeart/2005/8/layout/hierarchy4"/>
    <dgm:cxn modelId="{7D6EEE8E-FA60-4513-846A-49682BA8DDD2}" type="presParOf" srcId="{AB969779-6814-44FA-A454-0438E7BB0E29}" destId="{8D0B3B45-82D5-4226-AB35-FAA9262D2378}" srcOrd="1" destOrd="0" presId="urn:microsoft.com/office/officeart/2005/8/layout/hierarchy4"/>
    <dgm:cxn modelId="{BDAF2F35-4137-4DE1-898D-612FE8B5B133}" type="presParOf" srcId="{0B03DC2B-D557-4F93-B2EE-005125535CF6}" destId="{22BD352D-998C-4C2F-93AA-A64F82F7AE84}" srcOrd="11" destOrd="0" presId="urn:microsoft.com/office/officeart/2005/8/layout/hierarchy4"/>
    <dgm:cxn modelId="{19D4556F-8278-4782-915D-FE2BA7391C3D}" type="presParOf" srcId="{0B03DC2B-D557-4F93-B2EE-005125535CF6}" destId="{CD817C36-CB88-44D4-961B-596B18173203}" srcOrd="12" destOrd="0" presId="urn:microsoft.com/office/officeart/2005/8/layout/hierarchy4"/>
    <dgm:cxn modelId="{ACFD8F31-B875-40C8-9930-4D72BADE08E0}" type="presParOf" srcId="{CD817C36-CB88-44D4-961B-596B18173203}" destId="{D8C513C3-5829-4D71-A581-0D080198209B}" srcOrd="0" destOrd="0" presId="urn:microsoft.com/office/officeart/2005/8/layout/hierarchy4"/>
    <dgm:cxn modelId="{E6D0373E-0137-411A-AB76-97D87E2BB300}" type="presParOf" srcId="{CD817C36-CB88-44D4-961B-596B18173203}" destId="{0A54A429-5C6D-4324-A8C4-A1E1149198E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7C6ACB66-EAB9-4D45-9F9C-28EA120D791D}" type="datetimeFigureOut">
              <a:rPr lang="en-US"/>
              <a:t>11/2/2016</a:t>
            </a:fld>
            <a:endParaRPr/>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879D970-AC71-40CF-8717-2E4EAB5207AF}" type="datetimeFigureOut">
              <a:rPr lang="en-US"/>
              <a:t>11/2/2016</a:t>
            </a:fld>
            <a:endParaRPr/>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04C28-0481-4583-B0CA-61D85948CE17}" type="slidenum">
              <a:rPr lang="en-US" smtClean="0"/>
              <a:pPr/>
              <a:t>6</a:t>
            </a:fld>
            <a:endParaRPr lang="en-US"/>
          </a:p>
        </p:txBody>
      </p:sp>
    </p:spTree>
    <p:extLst>
      <p:ext uri="{BB962C8B-B14F-4D97-AF65-F5344CB8AC3E}">
        <p14:creationId xmlns:p14="http://schemas.microsoft.com/office/powerpoint/2010/main" val="262411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dirty="0" smtClean="0"/>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81836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0973156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t>‹#›</a:t>
            </a:fld>
            <a:endParaRPr lang="en-US"/>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34247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1896933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598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89363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306350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36841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34185" y="214314"/>
            <a:ext cx="10388010" cy="1462087"/>
          </a:xfrm>
        </p:spPr>
        <p:txBody>
          <a:bodyPr/>
          <a:lstStyle/>
          <a:p>
            <a:r>
              <a:rPr lang="en-US"/>
              <a:t>Click to edit Master title style</a:t>
            </a:r>
          </a:p>
        </p:txBody>
      </p:sp>
      <p:sp>
        <p:nvSpPr>
          <p:cNvPr id="3" name="Content Placeholder 2"/>
          <p:cNvSpPr>
            <a:spLocks noGrp="1"/>
          </p:cNvSpPr>
          <p:nvPr>
            <p:ph sz="half" idx="1"/>
          </p:nvPr>
        </p:nvSpPr>
        <p:spPr>
          <a:xfrm>
            <a:off x="1576506" y="2017713"/>
            <a:ext cx="103605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76506" y="4151313"/>
            <a:ext cx="103605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48996" y="6243638"/>
            <a:ext cx="2539339"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875530" y="6243638"/>
            <a:ext cx="3859795" cy="457200"/>
          </a:xfrm>
        </p:spPr>
        <p:txBody>
          <a:bodyPr/>
          <a:lstStyle>
            <a:lvl1pPr>
              <a:defRPr/>
            </a:lvl1pPr>
          </a:lstStyle>
          <a:p>
            <a:r>
              <a:rPr lang="en-US" altLang="en-US"/>
              <a:t>OUT000104142009</a:t>
            </a:r>
          </a:p>
        </p:txBody>
      </p:sp>
      <p:sp>
        <p:nvSpPr>
          <p:cNvPr id="7" name="Slide Number Placeholder 6"/>
          <p:cNvSpPr>
            <a:spLocks noGrp="1"/>
          </p:cNvSpPr>
          <p:nvPr>
            <p:ph type="sldNum" sz="quarter" idx="12"/>
          </p:nvPr>
        </p:nvSpPr>
        <p:spPr>
          <a:xfrm>
            <a:off x="9387088" y="6243638"/>
            <a:ext cx="2539339" cy="457200"/>
          </a:xfrm>
        </p:spPr>
        <p:txBody>
          <a:bodyPr/>
          <a:lstStyle>
            <a:lvl1pPr>
              <a:defRPr/>
            </a:lvl1pPr>
          </a:lstStyle>
          <a:p>
            <a:fld id="{ADDE0292-B7A1-4506-B729-3CA187D0E402}" type="slidenum">
              <a:rPr lang="en-US" altLang="en-US"/>
              <a:pPr/>
              <a:t>‹#›</a:t>
            </a:fld>
            <a:endParaRPr lang="en-US" altLang="en-US"/>
          </a:p>
        </p:txBody>
      </p:sp>
    </p:spTree>
    <p:extLst>
      <p:ext uri="{BB962C8B-B14F-4D97-AF65-F5344CB8AC3E}">
        <p14:creationId xmlns:p14="http://schemas.microsoft.com/office/powerpoint/2010/main" val="294680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466975-C014-42E5-BFA6-B8D5FDD3B81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425458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288698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466975-C014-42E5-BFA6-B8D5FDD3B81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17522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466975-C014-42E5-BFA6-B8D5FDD3B81F}"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7643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466975-C014-42E5-BFA6-B8D5FDD3B81F}"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8363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6975-C014-42E5-BFA6-B8D5FDD3B81F}"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11974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smtClean="0"/>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8472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693B167E-EA96-4147-81DE-549160052C22}" type="slidenum">
              <a:rPr lang="en-US" smtClean="0"/>
              <a:t>‹#›</a:t>
            </a:fld>
            <a:endParaRPr lang="en-US"/>
          </a:p>
        </p:txBody>
      </p:sp>
    </p:spTree>
    <p:extLst>
      <p:ext uri="{BB962C8B-B14F-4D97-AF65-F5344CB8AC3E}">
        <p14:creationId xmlns:p14="http://schemas.microsoft.com/office/powerpoint/2010/main" val="5848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2466975-C014-42E5-BFA6-B8D5FDD3B81F}" type="datetimeFigureOut">
              <a:rPr lang="en-US" smtClean="0"/>
              <a:t>11/2/2016</a:t>
            </a:fld>
            <a:endParaRPr lang="en-US"/>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693B167E-EA96-4147-81DE-549160052C22}" type="slidenum">
              <a:rPr lang="en-US" smtClean="0"/>
              <a:t>‹#›</a:t>
            </a:fld>
            <a:endParaRPr lang="en-US"/>
          </a:p>
        </p:txBody>
      </p:sp>
    </p:spTree>
    <p:extLst>
      <p:ext uri="{BB962C8B-B14F-4D97-AF65-F5344CB8AC3E}">
        <p14:creationId xmlns:p14="http://schemas.microsoft.com/office/powerpoint/2010/main" val="4810259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hyperlink" Target="http://forms.cbp.gov/pdf/CBP_Form_434.pdf" TargetMode="Externa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8.jpg"/><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1.jpe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hyperlink" Target="http://hotdocs.usitc.gov/docs/tata/hts/bychapter/0901C98.pdf" TargetMode="External"/><Relationship Id="rId2" Type="http://schemas.openxmlformats.org/officeDocument/2006/relationships/slideLayout" Target="../slideLayouts/slideLayout17.xml"/><Relationship Id="rId1" Type="http://schemas.openxmlformats.org/officeDocument/2006/relationships/tags" Target="../tags/tag17.xml"/><Relationship Id="rId5" Type="http://schemas.openxmlformats.org/officeDocument/2006/relationships/image" Target="../media/image27.wmf"/><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1.jp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export@Caltech.edu" TargetMode="Externa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33.jpeg"/><Relationship Id="rId4" Type="http://schemas.openxmlformats.org/officeDocument/2006/relationships/image" Target="../media/image32.gif"/></Relationships>
</file>

<file path=ppt/slides/_rels/slide29.xml.rels><?xml version="1.0" encoding="UTF-8" standalone="yes"?>
<Relationships xmlns="http://schemas.openxmlformats.org/package/2006/relationships"><Relationship Id="rId8" Type="http://schemas.openxmlformats.org/officeDocument/2006/relationships/hyperlink" Target="http://www.researchcompliance.caltech.edu/compliance/RCR" TargetMode="External"/><Relationship Id="rId3" Type="http://schemas.openxmlformats.org/officeDocument/2006/relationships/image" Target="../media/image34.png"/><Relationship Id="rId7" Type="http://schemas.openxmlformats.org/officeDocument/2006/relationships/hyperlink" Target="https://researchcompliance.caltech.edu/committees/ibc" TargetMode="External"/><Relationship Id="rId12" Type="http://schemas.openxmlformats.org/officeDocument/2006/relationships/hyperlink" Target="https://www.researchcompliance.caltech.edu/data_facilities/facilities" TargetMode="External"/><Relationship Id="rId2" Type="http://schemas.openxmlformats.org/officeDocument/2006/relationships/hyperlink" Target="http://www.caltech.edu/" TargetMode="External"/><Relationship Id="rId1" Type="http://schemas.openxmlformats.org/officeDocument/2006/relationships/slideLayout" Target="../slideLayouts/slideLayout1.xml"/><Relationship Id="rId6" Type="http://schemas.openxmlformats.org/officeDocument/2006/relationships/hyperlink" Target="https://irb.caltech.edu/" TargetMode="External"/><Relationship Id="rId11" Type="http://schemas.openxmlformats.org/officeDocument/2006/relationships/hyperlink" Target="http://researchadministration.caltech.edu/export" TargetMode="External"/><Relationship Id="rId5" Type="http://schemas.openxmlformats.org/officeDocument/2006/relationships/hyperlink" Target="https://iacuc.caltech.edu/" TargetMode="External"/><Relationship Id="rId10" Type="http://schemas.openxmlformats.org/officeDocument/2006/relationships/hyperlink" Target="http://www.safety.caltech.edu/services/controlled_substances" TargetMode="External"/><Relationship Id="rId4" Type="http://schemas.openxmlformats.org/officeDocument/2006/relationships/image" Target="../media/image35.jpeg"/><Relationship Id="rId9" Type="http://schemas.openxmlformats.org/officeDocument/2006/relationships/hyperlink" Target="http://www.researchcompliance.caltech.edu/compliance/CO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m/url?sa=i&amp;rct=j&amp;q=&amp;esrc=s&amp;source=images&amp;cd=&amp;ved=0ahUKEwjZnYzDzvbPAhVFz1QKHb4FAooQjRwIBw&amp;url=https://www.accenture.com/us-en/success-visa-connected-commerce-car&amp;psig=AFQjCNFqMHMc8x9Dly10AlYj_pihkpdTCA&amp;ust=147750750016077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Research Administration Forum</a:t>
            </a:r>
            <a:endParaRPr lang="en-US" sz="4400" dirty="0"/>
          </a:p>
        </p:txBody>
      </p:sp>
      <p:sp>
        <p:nvSpPr>
          <p:cNvPr id="3" name="Subtitle 2"/>
          <p:cNvSpPr>
            <a:spLocks noGrp="1"/>
          </p:cNvSpPr>
          <p:nvPr>
            <p:ph type="subTitle" idx="1"/>
          </p:nvPr>
        </p:nvSpPr>
        <p:spPr/>
        <p:txBody>
          <a:bodyPr/>
          <a:lstStyle/>
          <a:p>
            <a:r>
              <a:rPr lang="en-US" sz="3200" dirty="0" smtClean="0"/>
              <a:t>Tuesday, November 1, 2016</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universities exempt from paying duties?</a:t>
            </a:r>
            <a:endParaRPr lang="en-US" dirty="0"/>
          </a:p>
        </p:txBody>
      </p:sp>
      <p:sp>
        <p:nvSpPr>
          <p:cNvPr id="3" name="Content Placeholder 2"/>
          <p:cNvSpPr>
            <a:spLocks noGrp="1"/>
          </p:cNvSpPr>
          <p:nvPr>
            <p:ph idx="1"/>
          </p:nvPr>
        </p:nvSpPr>
        <p:spPr>
          <a:xfrm>
            <a:off x="2592250" y="1676400"/>
            <a:ext cx="8758592" cy="4499848"/>
          </a:xfrm>
        </p:spPr>
        <p:txBody>
          <a:bodyPr/>
          <a:lstStyle/>
          <a:p>
            <a:r>
              <a:rPr lang="en-US" sz="2000" dirty="0" smtClean="0"/>
              <a:t>Generally, no.  But exemptions can apply to your particular import.  </a:t>
            </a:r>
            <a:endParaRPr lang="en-US" sz="2000" dirty="0"/>
          </a:p>
          <a:p>
            <a:pPr marL="0" indent="0">
              <a:buNone/>
            </a:pPr>
            <a:endParaRPr lang="en-US" dirty="0" smtClean="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1779" y="2773796"/>
            <a:ext cx="5690307" cy="3402452"/>
          </a:xfrm>
          <a:prstGeom prst="rect">
            <a:avLst/>
          </a:prstGeom>
        </p:spPr>
      </p:pic>
    </p:spTree>
    <p:custDataLst>
      <p:tags r:id="rId1"/>
    </p:custDataLst>
    <p:extLst>
      <p:ext uri="{BB962C8B-B14F-4D97-AF65-F5344CB8AC3E}">
        <p14:creationId xmlns:p14="http://schemas.microsoft.com/office/powerpoint/2010/main" val="330235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a:t>D</a:t>
            </a:r>
            <a:r>
              <a:rPr lang="en-US" dirty="0" smtClean="0"/>
              <a:t>uty” or “Tariff”?	</a:t>
            </a:r>
            <a:endParaRPr lang="en-US" dirty="0"/>
          </a:p>
        </p:txBody>
      </p:sp>
      <p:sp>
        <p:nvSpPr>
          <p:cNvPr id="3" name="Content Placeholder 2"/>
          <p:cNvSpPr>
            <a:spLocks noGrp="1"/>
          </p:cNvSpPr>
          <p:nvPr>
            <p:ph idx="1"/>
          </p:nvPr>
        </p:nvSpPr>
        <p:spPr>
          <a:xfrm>
            <a:off x="2284412" y="1561911"/>
            <a:ext cx="8305801" cy="3657600"/>
          </a:xfrm>
        </p:spPr>
        <p:txBody>
          <a:bodyPr/>
          <a:lstStyle/>
          <a:p>
            <a:r>
              <a:rPr lang="en-US" sz="2000" dirty="0" smtClean="0"/>
              <a:t>Duty or Tariff is a form of international tax that is levied on goods that are imported into a country.</a:t>
            </a:r>
          </a:p>
          <a:p>
            <a:r>
              <a:rPr lang="en-US" sz="2000" dirty="0" smtClean="0"/>
              <a:t>Each country determines the amount of duty that will be levied on a particular commodity.</a:t>
            </a:r>
          </a:p>
          <a:p>
            <a:r>
              <a:rPr lang="en-US" sz="2000" dirty="0" smtClean="0"/>
              <a:t>Duty rates are affected by international trade agreements like NAFTA, commercial markets or industries that a country may wish to protect (limit imports), or are imposed to stimulate (export) or to disrupt the economy of another country (high tariffs)</a:t>
            </a:r>
          </a:p>
          <a:p>
            <a:endParaRPr lang="en-US" dirty="0"/>
          </a:p>
        </p:txBody>
      </p:sp>
      <p:graphicFrame>
        <p:nvGraphicFramePr>
          <p:cNvPr id="5" name="Diagram 4"/>
          <p:cNvGraphicFramePr/>
          <p:nvPr>
            <p:extLst>
              <p:ext uri="{D42A27DB-BD31-4B8C-83A1-F6EECF244321}">
                <p14:modId xmlns:p14="http://schemas.microsoft.com/office/powerpoint/2010/main" val="1766004451"/>
              </p:ext>
            </p:extLst>
          </p:nvPr>
        </p:nvGraphicFramePr>
        <p:xfrm>
          <a:off x="6431605" y="4544548"/>
          <a:ext cx="5033144" cy="1991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3012" y="4560093"/>
            <a:ext cx="2667000" cy="1975646"/>
          </a:xfrm>
          <a:prstGeom prst="rect">
            <a:avLst/>
          </a:prstGeom>
        </p:spPr>
      </p:pic>
    </p:spTree>
    <p:custDataLst>
      <p:tags r:id="rId1"/>
    </p:custDataLst>
    <p:extLst>
      <p:ext uri="{BB962C8B-B14F-4D97-AF65-F5344CB8AC3E}">
        <p14:creationId xmlns:p14="http://schemas.microsoft.com/office/powerpoint/2010/main" val="382561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012" y="1447800"/>
            <a:ext cx="6542932" cy="4354024"/>
          </a:xfrm>
          <a:prstGeom prst="rect">
            <a:avLst/>
          </a:prstGeom>
        </p:spPr>
      </p:pic>
    </p:spTree>
    <p:custDataLst>
      <p:tags r:id="rId1"/>
    </p:custDataLst>
    <p:extLst>
      <p:ext uri="{BB962C8B-B14F-4D97-AF65-F5344CB8AC3E}">
        <p14:creationId xmlns:p14="http://schemas.microsoft.com/office/powerpoint/2010/main" val="336734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pays the duty? </a:t>
            </a:r>
            <a:br>
              <a:rPr lang="en-US" dirty="0" smtClean="0"/>
            </a:br>
            <a:r>
              <a:rPr lang="en-US" dirty="0" smtClean="0"/>
              <a:t>What does it really cost?</a:t>
            </a:r>
            <a:endParaRPr lang="en-US" dirty="0"/>
          </a:p>
        </p:txBody>
      </p:sp>
      <p:sp>
        <p:nvSpPr>
          <p:cNvPr id="3" name="Content Placeholder 2"/>
          <p:cNvSpPr>
            <a:spLocks noGrp="1"/>
          </p:cNvSpPr>
          <p:nvPr>
            <p:ph idx="1"/>
          </p:nvPr>
        </p:nvSpPr>
        <p:spPr>
          <a:xfrm>
            <a:off x="2592250" y="2209800"/>
            <a:ext cx="8836162" cy="4378118"/>
          </a:xfrm>
        </p:spPr>
        <p:txBody>
          <a:bodyPr/>
          <a:lstStyle/>
          <a:p>
            <a:r>
              <a:rPr lang="en-US" dirty="0" smtClean="0"/>
              <a:t>This depends on your agreement with the foreign vendor</a:t>
            </a:r>
          </a:p>
          <a:p>
            <a:r>
              <a:rPr lang="en-US" dirty="0" smtClean="0"/>
              <a:t>INCO terms are used between buyer and seller to describe to freight forwarders, customs, custom brokers and parties to transaction who will be responsible for what and when</a:t>
            </a:r>
          </a:p>
          <a:p>
            <a:r>
              <a:rPr lang="en-US" dirty="0" smtClean="0"/>
              <a:t>Important:  What’s the real price of your instrument?  Purchase price of an imported item will incur additional fees (insurance, transportation, duty, port fees, etc.).  </a:t>
            </a:r>
          </a:p>
          <a:p>
            <a:r>
              <a:rPr lang="en-US" dirty="0" smtClean="0"/>
              <a:t>Make sure your faculty is aware so they can budget accordingly.  Unplanned duties and fees creates many problems down the line …</a:t>
            </a:r>
          </a:p>
          <a:p>
            <a:endParaRPr lang="en-US" dirty="0" smtClean="0"/>
          </a:p>
          <a:p>
            <a:pPr marL="0" indent="0">
              <a:buNone/>
            </a:pPr>
            <a:endParaRPr lang="en-US"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2474" y="4648200"/>
            <a:ext cx="1979613" cy="2116870"/>
          </a:xfrm>
          <a:prstGeom prst="rect">
            <a:avLst/>
          </a:prstGeom>
        </p:spPr>
      </p:pic>
    </p:spTree>
    <p:custDataLst>
      <p:tags r:id="rId1"/>
    </p:custDataLst>
    <p:extLst>
      <p:ext uri="{BB962C8B-B14F-4D97-AF65-F5344CB8AC3E}">
        <p14:creationId xmlns:p14="http://schemas.microsoft.com/office/powerpoint/2010/main" val="31405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7212" y="545445"/>
            <a:ext cx="10512862" cy="1214925"/>
          </a:xfrm>
        </p:spPr>
        <p:txBody>
          <a:bodyPr/>
          <a:lstStyle/>
          <a:p>
            <a:r>
              <a:rPr lang="en-US" altLang="en-US" sz="3799" dirty="0"/>
              <a:t>What about Duty Free entries?</a:t>
            </a:r>
          </a:p>
        </p:txBody>
      </p:sp>
      <p:sp>
        <p:nvSpPr>
          <p:cNvPr id="23555" name="Rectangle 3"/>
          <p:cNvSpPr>
            <a:spLocks noGrp="1" noChangeArrowheads="1"/>
          </p:cNvSpPr>
          <p:nvPr>
            <p:ph type="body" idx="1"/>
          </p:nvPr>
        </p:nvSpPr>
        <p:spPr>
          <a:xfrm>
            <a:off x="2208211" y="1472926"/>
            <a:ext cx="9142631" cy="4746172"/>
          </a:xfrm>
        </p:spPr>
        <p:txBody>
          <a:bodyPr>
            <a:normAutofit/>
          </a:bodyPr>
          <a:lstStyle/>
          <a:p>
            <a:pPr>
              <a:lnSpc>
                <a:spcPct val="90000"/>
              </a:lnSpc>
            </a:pPr>
            <a:r>
              <a:rPr lang="en-US" altLang="en-US" dirty="0">
                <a:solidFill>
                  <a:schemeClr val="accent2">
                    <a:lumMod val="75000"/>
                  </a:schemeClr>
                </a:solidFill>
              </a:rPr>
              <a:t>Temporary Import Bond (TIB)</a:t>
            </a:r>
          </a:p>
          <a:p>
            <a:pPr lvl="1">
              <a:lnSpc>
                <a:spcPct val="90000"/>
              </a:lnSpc>
            </a:pPr>
            <a:r>
              <a:rPr lang="en-US" altLang="en-US" dirty="0"/>
              <a:t>Valid for items that will return after a year</a:t>
            </a:r>
          </a:p>
          <a:p>
            <a:pPr lvl="1">
              <a:lnSpc>
                <a:spcPct val="90000"/>
              </a:lnSpc>
            </a:pPr>
            <a:r>
              <a:rPr lang="en-US" altLang="en-US" dirty="0"/>
              <a:t>Cannot be sold</a:t>
            </a:r>
          </a:p>
          <a:p>
            <a:pPr lvl="1">
              <a:lnSpc>
                <a:spcPct val="90000"/>
              </a:lnSpc>
            </a:pPr>
            <a:r>
              <a:rPr lang="en-US" altLang="en-US" dirty="0"/>
              <a:t>Used for repairs, alterations, samples, models, tools of the trade, etc.</a:t>
            </a:r>
          </a:p>
          <a:p>
            <a:pPr>
              <a:lnSpc>
                <a:spcPct val="90000"/>
              </a:lnSpc>
            </a:pPr>
            <a:r>
              <a:rPr lang="en-US" altLang="en-US" dirty="0">
                <a:solidFill>
                  <a:schemeClr val="accent2">
                    <a:lumMod val="75000"/>
                  </a:schemeClr>
                </a:solidFill>
              </a:rPr>
              <a:t>Carnets</a:t>
            </a:r>
          </a:p>
          <a:p>
            <a:pPr lvl="1">
              <a:lnSpc>
                <a:spcPct val="90000"/>
              </a:lnSpc>
            </a:pPr>
            <a:r>
              <a:rPr lang="en-US" altLang="en-US" dirty="0"/>
              <a:t>Used for unlimited entries within a year</a:t>
            </a:r>
          </a:p>
          <a:p>
            <a:pPr lvl="1">
              <a:lnSpc>
                <a:spcPct val="90000"/>
              </a:lnSpc>
            </a:pPr>
            <a:r>
              <a:rPr lang="en-US" altLang="en-US" dirty="0"/>
              <a:t>Eliminate VAT and </a:t>
            </a:r>
            <a:r>
              <a:rPr lang="en-US" altLang="en-US" dirty="0" smtClean="0"/>
              <a:t>duties</a:t>
            </a:r>
            <a:endParaRPr lang="en-US" altLang="en-US" dirty="0"/>
          </a:p>
          <a:p>
            <a:r>
              <a:rPr lang="en-US" altLang="en-US" dirty="0" smtClean="0">
                <a:solidFill>
                  <a:schemeClr val="accent2">
                    <a:lumMod val="75000"/>
                  </a:schemeClr>
                </a:solidFill>
              </a:rPr>
              <a:t>“</a:t>
            </a:r>
            <a:r>
              <a:rPr lang="en-US" altLang="en-US" dirty="0">
                <a:solidFill>
                  <a:schemeClr val="accent2">
                    <a:lumMod val="75000"/>
                  </a:schemeClr>
                </a:solidFill>
              </a:rPr>
              <a:t>D</a:t>
            </a:r>
            <a:r>
              <a:rPr lang="en-US" altLang="en-US" dirty="0" smtClean="0">
                <a:solidFill>
                  <a:schemeClr val="accent2">
                    <a:lumMod val="75000"/>
                  </a:schemeClr>
                </a:solidFill>
              </a:rPr>
              <a:t>uty-free” Harmonized Tariff Code (HTS#):  </a:t>
            </a:r>
            <a:r>
              <a:rPr lang="en-US" altLang="en-US" dirty="0" smtClean="0"/>
              <a:t>some items are “duty free” based on the type of commodity, country of import, country of origin, processing or modification of the item prior to importation into the US</a:t>
            </a:r>
          </a:p>
          <a:p>
            <a:r>
              <a:rPr lang="en-US" altLang="en-US" dirty="0" smtClean="0">
                <a:solidFill>
                  <a:schemeClr val="accent2">
                    <a:lumMod val="75000"/>
                  </a:schemeClr>
                </a:solidFill>
              </a:rPr>
              <a:t>“Duty-free” based on International Trade Agreements</a:t>
            </a:r>
            <a:r>
              <a:rPr lang="en-US" altLang="en-US" dirty="0" smtClean="0"/>
              <a:t>, for example</a:t>
            </a:r>
            <a:endParaRPr lang="en-US" altLang="en-US" dirty="0"/>
          </a:p>
          <a:p>
            <a:pPr lvl="1"/>
            <a:r>
              <a:rPr lang="en-US" altLang="en-US" sz="1999" dirty="0"/>
              <a:t>NAFTA (</a:t>
            </a:r>
            <a:r>
              <a:rPr lang="en-US" altLang="en-US" sz="1999" dirty="0">
                <a:hlinkClick r:id="rId3"/>
              </a:rPr>
              <a:t>http://forms.cbp.gov/pdf/CBP_Form_434.pdf</a:t>
            </a:r>
            <a:r>
              <a:rPr lang="en-US" altLang="en-US" sz="1999" dirty="0"/>
              <a:t>)</a:t>
            </a:r>
            <a:r>
              <a:rPr lang="en-US" altLang="en-US" dirty="0"/>
              <a:t> </a:t>
            </a:r>
          </a:p>
          <a:p>
            <a:pPr lvl="1"/>
            <a:r>
              <a:rPr lang="en-US" altLang="en-US" dirty="0"/>
              <a:t>US-Chile Free Trade </a:t>
            </a:r>
            <a:r>
              <a:rPr lang="en-US" altLang="en-US" dirty="0" smtClean="0"/>
              <a:t>Agreements, etc.</a:t>
            </a:r>
            <a:endParaRPr lang="en-US" altLang="en-US" dirty="0"/>
          </a:p>
          <a:p>
            <a:pPr>
              <a:lnSpc>
                <a:spcPct val="90000"/>
              </a:lnSpc>
              <a:buFont typeface="Wingdings" panose="05000000000000000000" pitchFamily="2" charset="2"/>
              <a:buNone/>
            </a:pPr>
            <a:endParaRPr lang="en-US" alt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366" y="545445"/>
            <a:ext cx="2520477" cy="18903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4428" y="4843409"/>
            <a:ext cx="1687676" cy="1676400"/>
          </a:xfrm>
          <a:prstGeom prst="rect">
            <a:avLst/>
          </a:prstGeom>
        </p:spPr>
      </p:pic>
    </p:spTree>
    <p:custDataLst>
      <p:tags r:id="rId1"/>
    </p:custDataLst>
    <p:extLst>
      <p:ext uri="{BB962C8B-B14F-4D97-AF65-F5344CB8AC3E}">
        <p14:creationId xmlns:p14="http://schemas.microsoft.com/office/powerpoint/2010/main" val="218381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1012" y="533400"/>
            <a:ext cx="10512862" cy="996370"/>
          </a:xfrm>
        </p:spPr>
        <p:txBody>
          <a:bodyPr>
            <a:normAutofit fontScale="90000"/>
          </a:bodyPr>
          <a:lstStyle/>
          <a:p>
            <a:r>
              <a:rPr lang="en-US" altLang="en-US" dirty="0" smtClean="0"/>
              <a:t>Duty-Free entry of Scientific Instruments – What is it?</a:t>
            </a:r>
            <a:endParaRPr lang="en-US" altLang="en-US" dirty="0"/>
          </a:p>
        </p:txBody>
      </p:sp>
      <p:sp>
        <p:nvSpPr>
          <p:cNvPr id="25603" name="Rectangle 3"/>
          <p:cNvSpPr>
            <a:spLocks noGrp="1" noChangeArrowheads="1"/>
          </p:cNvSpPr>
          <p:nvPr>
            <p:ph idx="1"/>
          </p:nvPr>
        </p:nvSpPr>
        <p:spPr>
          <a:xfrm>
            <a:off x="2055812" y="1395245"/>
            <a:ext cx="9399143" cy="4631437"/>
          </a:xfrm>
        </p:spPr>
        <p:txBody>
          <a:bodyPr>
            <a:normAutofit fontScale="92500"/>
          </a:bodyPr>
          <a:lstStyle/>
          <a:p>
            <a:pPr marL="0" indent="0">
              <a:buNone/>
            </a:pPr>
            <a:r>
              <a:rPr lang="en-US" sz="2199" dirty="0">
                <a:solidFill>
                  <a:schemeClr val="accent2">
                    <a:lumMod val="75000"/>
                  </a:schemeClr>
                </a:solidFill>
              </a:rPr>
              <a:t>REQUEST FOR DUTY-FREE ENTRY OF SCIENTIFIC INSTRUMENTS OR APPARATUS</a:t>
            </a:r>
            <a:r>
              <a:rPr lang="en-US" altLang="en-US" sz="2199" dirty="0">
                <a:solidFill>
                  <a:schemeClr val="accent2">
                    <a:lumMod val="75000"/>
                  </a:schemeClr>
                </a:solidFill>
              </a:rPr>
              <a:t> (338P Filing):  </a:t>
            </a:r>
            <a:r>
              <a:rPr lang="en-US" altLang="en-US" sz="2599" dirty="0"/>
              <a:t>Application for waiver of duties on scientific instruments and apparatus imported for use by eligible nonprofit institutions. </a:t>
            </a:r>
            <a:endParaRPr lang="en-US" altLang="en-US" sz="2199" dirty="0"/>
          </a:p>
          <a:p>
            <a:r>
              <a:rPr lang="en-US" sz="2199" dirty="0"/>
              <a:t>“No waiver of duty may be granted unless a completed application form has been received” (19 U.S.C. 1202; 15 CFR 301)</a:t>
            </a:r>
          </a:p>
          <a:p>
            <a:pPr marL="0" indent="0">
              <a:buNone/>
            </a:pPr>
            <a:endParaRPr lang="en-US" sz="2199" dirty="0"/>
          </a:p>
          <a:p>
            <a:pPr marL="0" indent="0">
              <a:buNone/>
            </a:pPr>
            <a:r>
              <a:rPr lang="en-US" sz="2199" dirty="0"/>
              <a:t>Application must be approved by:</a:t>
            </a:r>
          </a:p>
          <a:p>
            <a:r>
              <a:rPr lang="en-US" sz="2199" dirty="0"/>
              <a:t>US DEPARTMENT OF COMMERCE INTERNATIONAL TRADE ADMINISTRATION, and</a:t>
            </a:r>
          </a:p>
          <a:p>
            <a:r>
              <a:rPr lang="en-US" sz="2199" dirty="0"/>
              <a:t>U.S. DEPARTMENT OF HOMELAND SECURITY</a:t>
            </a:r>
          </a:p>
          <a:p>
            <a:r>
              <a:rPr lang="en-US" sz="2199" dirty="0"/>
              <a:t>U.S. CUSTOMS AND BORDER PROTECTION</a:t>
            </a:r>
          </a:p>
          <a:p>
            <a:pPr marL="0" indent="0">
              <a:buNone/>
            </a:pPr>
            <a:endParaRPr lang="en-US" altLang="en-US" sz="1899"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843" y="4986416"/>
            <a:ext cx="1751112" cy="155168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12" y="5029200"/>
            <a:ext cx="1622895" cy="1508902"/>
          </a:xfrm>
          <a:prstGeom prst="rect">
            <a:avLst/>
          </a:prstGeom>
        </p:spPr>
      </p:pic>
    </p:spTree>
    <p:custDataLst>
      <p:tags r:id="rId1"/>
    </p:custDataLst>
    <p:extLst>
      <p:ext uri="{BB962C8B-B14F-4D97-AF65-F5344CB8AC3E}">
        <p14:creationId xmlns:p14="http://schemas.microsoft.com/office/powerpoint/2010/main" val="40884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855" y="457200"/>
            <a:ext cx="8909366" cy="1280890"/>
          </a:xfrm>
        </p:spPr>
        <p:txBody>
          <a:bodyPr/>
          <a:lstStyle/>
          <a:p>
            <a:r>
              <a:rPr lang="en-US" dirty="0" smtClean="0"/>
              <a:t>How do I get my scientific instrument approved for “Duty-free” entry? </a:t>
            </a:r>
            <a:endParaRPr lang="en-US" dirty="0"/>
          </a:p>
        </p:txBody>
      </p:sp>
      <p:sp>
        <p:nvSpPr>
          <p:cNvPr id="3" name="Content Placeholder 2"/>
          <p:cNvSpPr>
            <a:spLocks noGrp="1"/>
          </p:cNvSpPr>
          <p:nvPr>
            <p:ph idx="1"/>
          </p:nvPr>
        </p:nvSpPr>
        <p:spPr>
          <a:xfrm>
            <a:off x="1979611" y="1826042"/>
            <a:ext cx="9371231" cy="4614613"/>
          </a:xfrm>
        </p:spPr>
        <p:txBody>
          <a:bodyPr>
            <a:normAutofit fontScale="92500" lnSpcReduction="10000"/>
          </a:bodyPr>
          <a:lstStyle/>
          <a:p>
            <a:r>
              <a:rPr lang="en-US" sz="2000" dirty="0" smtClean="0"/>
              <a:t>Instrument must meet strict requirements in order to qualify</a:t>
            </a:r>
          </a:p>
          <a:p>
            <a:r>
              <a:rPr lang="en-US" sz="2000" dirty="0" smtClean="0"/>
              <a:t>Supporting document and declarations must support the application:</a:t>
            </a:r>
          </a:p>
          <a:p>
            <a:endParaRPr lang="en-US" sz="2000" dirty="0">
              <a:solidFill>
                <a:schemeClr val="tx1"/>
              </a:solidFill>
            </a:endParaRPr>
          </a:p>
          <a:p>
            <a:pPr marL="0" indent="0">
              <a:buNone/>
            </a:pPr>
            <a:r>
              <a:rPr lang="en-US" sz="2000" dirty="0" smtClean="0">
                <a:solidFill>
                  <a:schemeClr val="tx1"/>
                </a:solidFill>
              </a:rPr>
              <a:t>REQUEST </a:t>
            </a:r>
            <a:r>
              <a:rPr lang="en-US" sz="2000" dirty="0">
                <a:solidFill>
                  <a:schemeClr val="tx1"/>
                </a:solidFill>
              </a:rPr>
              <a:t>FOR DUTY-FREE ENTRY OF SCIENTIFIC INSTRUMENTS </a:t>
            </a:r>
            <a:r>
              <a:rPr lang="en-US" sz="2000" dirty="0" smtClean="0">
                <a:solidFill>
                  <a:schemeClr val="tx1"/>
                </a:solidFill>
              </a:rPr>
              <a:t>OR APPARATUS </a:t>
            </a:r>
            <a:r>
              <a:rPr lang="en-US" sz="2000" dirty="0">
                <a:solidFill>
                  <a:schemeClr val="tx1"/>
                </a:solidFill>
              </a:rPr>
              <a:t>-- 338P </a:t>
            </a:r>
            <a:r>
              <a:rPr lang="en-US" sz="2000" dirty="0" smtClean="0">
                <a:solidFill>
                  <a:schemeClr val="tx1"/>
                </a:solidFill>
              </a:rPr>
              <a:t>Filing</a:t>
            </a:r>
          </a:p>
          <a:p>
            <a:pPr lvl="1">
              <a:buFontTx/>
              <a:buChar char="-"/>
            </a:pPr>
            <a:r>
              <a:rPr lang="en-US" dirty="0" smtClean="0">
                <a:solidFill>
                  <a:schemeClr val="tx1"/>
                </a:solidFill>
              </a:rPr>
              <a:t>Technical Specifications</a:t>
            </a:r>
          </a:p>
          <a:p>
            <a:pPr lvl="1">
              <a:buFontTx/>
              <a:buChar char="-"/>
            </a:pPr>
            <a:r>
              <a:rPr lang="en-US" dirty="0" smtClean="0">
                <a:solidFill>
                  <a:schemeClr val="tx1"/>
                </a:solidFill>
              </a:rPr>
              <a:t>Harmonized Tariff Number</a:t>
            </a:r>
          </a:p>
          <a:p>
            <a:pPr lvl="1">
              <a:buFontTx/>
              <a:buChar char="-"/>
            </a:pPr>
            <a:r>
              <a:rPr lang="en-US" dirty="0" smtClean="0">
                <a:solidFill>
                  <a:schemeClr val="tx1"/>
                </a:solidFill>
              </a:rPr>
              <a:t>Proof that no other instrument is available in the US</a:t>
            </a:r>
          </a:p>
          <a:p>
            <a:pPr lvl="1">
              <a:buFontTx/>
              <a:buChar char="-"/>
            </a:pPr>
            <a:r>
              <a:rPr lang="en-US" dirty="0" smtClean="0">
                <a:solidFill>
                  <a:schemeClr val="tx1"/>
                </a:solidFill>
              </a:rPr>
              <a:t>Proof that you searched for instrument in the US</a:t>
            </a:r>
          </a:p>
          <a:p>
            <a:pPr lvl="1">
              <a:buFontTx/>
              <a:buChar char="-"/>
            </a:pPr>
            <a:r>
              <a:rPr lang="en-US" dirty="0" smtClean="0">
                <a:solidFill>
                  <a:schemeClr val="tx1"/>
                </a:solidFill>
              </a:rPr>
              <a:t>Proof that no other manufacturer can make this instrument</a:t>
            </a:r>
          </a:p>
          <a:p>
            <a:pPr lvl="1">
              <a:buFontTx/>
              <a:buChar char="-"/>
            </a:pPr>
            <a:r>
              <a:rPr lang="en-US" dirty="0" smtClean="0">
                <a:solidFill>
                  <a:schemeClr val="tx1"/>
                </a:solidFill>
              </a:rPr>
              <a:t>Proof that instrument is key to specific project or area of research</a:t>
            </a:r>
          </a:p>
          <a:p>
            <a:pPr lvl="1">
              <a:buFontTx/>
              <a:buChar char="-"/>
            </a:pPr>
            <a:r>
              <a:rPr lang="en-US" dirty="0" smtClean="0">
                <a:solidFill>
                  <a:schemeClr val="tx1"/>
                </a:solidFill>
              </a:rPr>
              <a:t>Proof that that instrument will not be sold or be used for commercial purposes</a:t>
            </a:r>
          </a:p>
          <a:p>
            <a:pPr lvl="1">
              <a:buFontTx/>
              <a:buChar char="-"/>
            </a:pPr>
            <a:r>
              <a:rPr lang="en-US" dirty="0" smtClean="0">
                <a:solidFill>
                  <a:schemeClr val="tx1"/>
                </a:solidFill>
              </a:rPr>
              <a:t>Proof that a  </a:t>
            </a:r>
            <a:r>
              <a:rPr lang="en-US" i="1" dirty="0" smtClean="0">
                <a:solidFill>
                  <a:schemeClr val="tx1"/>
                </a:solidFill>
              </a:rPr>
              <a:t>bona fide </a:t>
            </a:r>
            <a:r>
              <a:rPr lang="en-US" dirty="0" smtClean="0">
                <a:solidFill>
                  <a:schemeClr val="tx1"/>
                </a:solidFill>
              </a:rPr>
              <a:t>order has been placed for the instrument</a:t>
            </a:r>
          </a:p>
          <a:p>
            <a:pPr marL="457063" lvl="1" indent="0">
              <a:buNone/>
            </a:pPr>
            <a:endParaRPr lang="en-US" dirty="0">
              <a:solidFill>
                <a:schemeClr val="accent5"/>
              </a:solidFill>
            </a:endParaRP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8612" y="3733800"/>
            <a:ext cx="2475577" cy="1652106"/>
          </a:xfrm>
          <a:prstGeom prst="rect">
            <a:avLst/>
          </a:prstGeom>
        </p:spPr>
      </p:pic>
    </p:spTree>
    <p:custDataLst>
      <p:tags r:id="rId1"/>
    </p:custDataLst>
    <p:extLst>
      <p:ext uri="{BB962C8B-B14F-4D97-AF65-F5344CB8AC3E}">
        <p14:creationId xmlns:p14="http://schemas.microsoft.com/office/powerpoint/2010/main" val="417091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instruments are eligible</a:t>
            </a:r>
            <a:endParaRPr lang="en-US" dirty="0"/>
          </a:p>
        </p:txBody>
      </p:sp>
      <p:sp>
        <p:nvSpPr>
          <p:cNvPr id="3" name="Content Placeholder 2"/>
          <p:cNvSpPr>
            <a:spLocks noGrp="1"/>
          </p:cNvSpPr>
          <p:nvPr>
            <p:ph idx="1"/>
          </p:nvPr>
        </p:nvSpPr>
        <p:spPr/>
        <p:txBody>
          <a:bodyPr>
            <a:normAutofit/>
          </a:bodyPr>
          <a:lstStyle/>
          <a:p>
            <a:r>
              <a:rPr lang="en-US" sz="2000" dirty="0" smtClean="0"/>
              <a:t>HTS# 9810.00.60 - Instruments and apparatus, if no instrument or apparatus of equivalent scientific value for the purposes for which the instrument or apparatus is intended to be used </a:t>
            </a:r>
            <a:r>
              <a:rPr lang="en-US" sz="2000" b="1" u="sng" dirty="0" smtClean="0"/>
              <a:t>is being manufactured in the United States</a:t>
            </a:r>
            <a:r>
              <a:rPr lang="en-US" sz="2000" dirty="0" smtClean="0"/>
              <a:t> …</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12" y="3794029"/>
            <a:ext cx="2793272" cy="26155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413" y="3892429"/>
            <a:ext cx="2199702" cy="241872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212" y="3683129"/>
            <a:ext cx="2911986" cy="2837320"/>
          </a:xfrm>
          <a:prstGeom prst="rect">
            <a:avLst/>
          </a:prstGeom>
        </p:spPr>
      </p:pic>
    </p:spTree>
    <p:custDataLst>
      <p:tags r:id="rId1"/>
    </p:custDataLst>
    <p:extLst>
      <p:ext uri="{BB962C8B-B14F-4D97-AF65-F5344CB8AC3E}">
        <p14:creationId xmlns:p14="http://schemas.microsoft.com/office/powerpoint/2010/main" val="12538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338P process work?</a:t>
            </a:r>
            <a:endParaRPr lang="en-US" dirty="0"/>
          </a:p>
        </p:txBody>
      </p:sp>
      <p:graphicFrame>
        <p:nvGraphicFramePr>
          <p:cNvPr id="6" name="Content Placeholder 5"/>
          <p:cNvGraphicFramePr>
            <a:graphicFrameLocks noGrp="1"/>
          </p:cNvGraphicFramePr>
          <p:nvPr>
            <p:ph idx="1"/>
            <p:extLst/>
          </p:nvPr>
        </p:nvGraphicFramePr>
        <p:xfrm>
          <a:off x="837981" y="1826042"/>
          <a:ext cx="10512862" cy="435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601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152" y="609600"/>
            <a:ext cx="8909366" cy="1280890"/>
          </a:xfrm>
        </p:spPr>
        <p:txBody>
          <a:bodyPr/>
          <a:lstStyle/>
          <a:p>
            <a:r>
              <a:rPr lang="en-US" dirty="0" smtClean="0"/>
              <a:t>The 338P process requires PI participation</a:t>
            </a:r>
            <a:endParaRPr lang="en-US" dirty="0"/>
          </a:p>
        </p:txBody>
      </p:sp>
      <p:sp>
        <p:nvSpPr>
          <p:cNvPr id="3" name="Content Placeholder 2"/>
          <p:cNvSpPr>
            <a:spLocks noGrp="1"/>
          </p:cNvSpPr>
          <p:nvPr>
            <p:ph idx="1"/>
          </p:nvPr>
        </p:nvSpPr>
        <p:spPr>
          <a:xfrm>
            <a:off x="2055811" y="1676400"/>
            <a:ext cx="9295031" cy="4769830"/>
          </a:xfrm>
        </p:spPr>
        <p:txBody>
          <a:bodyPr>
            <a:normAutofit/>
          </a:bodyPr>
          <a:lstStyle/>
          <a:p>
            <a:r>
              <a:rPr lang="en-US" sz="2000" dirty="0"/>
              <a:t>A</a:t>
            </a:r>
            <a:r>
              <a:rPr lang="en-US" sz="2000" dirty="0" smtClean="0"/>
              <a:t>pplication is only as good as the data submitted</a:t>
            </a:r>
          </a:p>
          <a:p>
            <a:r>
              <a:rPr lang="en-US" sz="2000" dirty="0" smtClean="0"/>
              <a:t>Customs will review every detail of the application</a:t>
            </a:r>
          </a:p>
          <a:p>
            <a:r>
              <a:rPr lang="en-US" sz="2000" dirty="0" smtClean="0"/>
              <a:t>Will ask why the instrument is important to the research</a:t>
            </a:r>
          </a:p>
          <a:p>
            <a:r>
              <a:rPr lang="en-US" sz="2000" dirty="0" smtClean="0"/>
              <a:t>PI needs to provide detailed </a:t>
            </a:r>
            <a:r>
              <a:rPr lang="en-US" sz="2000" dirty="0"/>
              <a:t>technical </a:t>
            </a:r>
            <a:r>
              <a:rPr lang="en-US" sz="2000" dirty="0" smtClean="0"/>
              <a:t>data, phenomena to be researched, why is the instrument necessary for research, etc.</a:t>
            </a:r>
            <a:endParaRPr lang="en-US" sz="2000" dirty="0"/>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3612" y="3933298"/>
            <a:ext cx="4188004" cy="26114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412" y="3939628"/>
            <a:ext cx="4077201" cy="26612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9731" y="1202743"/>
            <a:ext cx="2435404" cy="1783379"/>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2209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250" y="609600"/>
            <a:ext cx="8909366" cy="1280890"/>
          </a:xfrm>
        </p:spPr>
        <p:txBody>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r>
              <a:rPr lang="en-US" sz="2000" dirty="0" smtClean="0"/>
              <a:t>Policy and Procedure Update (Dick)</a:t>
            </a:r>
          </a:p>
          <a:p>
            <a:r>
              <a:rPr lang="en-US" sz="2000" dirty="0" smtClean="0"/>
              <a:t>New P-Card (Muriel)</a:t>
            </a:r>
          </a:p>
          <a:p>
            <a:r>
              <a:rPr lang="en-US" sz="2000" dirty="0" err="1" smtClean="0"/>
              <a:t>FileBound</a:t>
            </a:r>
            <a:r>
              <a:rPr lang="en-US" sz="2000" dirty="0" smtClean="0"/>
              <a:t> (Jay, Joey &amp; Guillermo)</a:t>
            </a:r>
          </a:p>
          <a:p>
            <a:r>
              <a:rPr lang="en-US" sz="2000" dirty="0" smtClean="0"/>
              <a:t>Duty Free Waivers for Scientific Instruments (Adilia)</a:t>
            </a:r>
          </a:p>
          <a:p>
            <a:r>
              <a:rPr lang="en-US" sz="2000" dirty="0" smtClean="0"/>
              <a:t>Office of Research Compliance (Grace)</a:t>
            </a:r>
          </a:p>
          <a:p>
            <a:r>
              <a:rPr lang="en-US" sz="2000" dirty="0" smtClean="0"/>
              <a:t>Approval for the Use of the Off-Campus Indirect Cost Rate (David)</a:t>
            </a:r>
          </a:p>
          <a:p>
            <a:r>
              <a:rPr lang="en-US" sz="2000" dirty="0" smtClean="0"/>
              <a:t>Submission of NIH Proposals in Excess of $500K/year (David)</a:t>
            </a:r>
          </a:p>
          <a:p>
            <a:r>
              <a:rPr lang="en-US" sz="2000" dirty="0" smtClean="0"/>
              <a:t>Acquisition of Equipment in the last 90 days of project (David)</a:t>
            </a:r>
            <a:endParaRPr lang="en-US" sz="2000" dirty="0"/>
          </a:p>
        </p:txBody>
      </p:sp>
    </p:spTree>
    <p:extLst>
      <p:ext uri="{BB962C8B-B14F-4D97-AF65-F5344CB8AC3E}">
        <p14:creationId xmlns:p14="http://schemas.microsoft.com/office/powerpoint/2010/main" val="397132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7212" y="838200"/>
            <a:ext cx="9649813" cy="5591007"/>
          </a:xfrm>
          <a:prstGeom prst="rect">
            <a:avLst/>
          </a:prstGeom>
        </p:spPr>
      </p:pic>
    </p:spTree>
    <p:custDataLst>
      <p:tags r:id="rId1"/>
    </p:custDataLst>
    <p:extLst>
      <p:ext uri="{BB962C8B-B14F-4D97-AF65-F5344CB8AC3E}">
        <p14:creationId xmlns:p14="http://schemas.microsoft.com/office/powerpoint/2010/main" val="335219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98612" y="990600"/>
            <a:ext cx="10411125" cy="5394170"/>
          </a:xfrm>
          <a:prstGeom prst="rect">
            <a:avLst/>
          </a:prstGeom>
        </p:spPr>
      </p:pic>
    </p:spTree>
    <p:custDataLst>
      <p:tags r:id="rId1"/>
    </p:custDataLst>
    <p:extLst>
      <p:ext uri="{BB962C8B-B14F-4D97-AF65-F5344CB8AC3E}">
        <p14:creationId xmlns:p14="http://schemas.microsoft.com/office/powerpoint/2010/main" val="3190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51012" y="533400"/>
            <a:ext cx="9962006" cy="5926225"/>
          </a:xfrm>
          <a:prstGeom prst="rect">
            <a:avLst/>
          </a:prstGeom>
        </p:spPr>
      </p:pic>
    </p:spTree>
    <p:custDataLst>
      <p:tags r:id="rId1"/>
    </p:custDataLst>
    <p:extLst>
      <p:ext uri="{BB962C8B-B14F-4D97-AF65-F5344CB8AC3E}">
        <p14:creationId xmlns:p14="http://schemas.microsoft.com/office/powerpoint/2010/main" val="371126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8612" y="914400"/>
            <a:ext cx="10504721" cy="5537308"/>
          </a:xfrm>
          <a:prstGeom prst="rect">
            <a:avLst/>
          </a:prstGeom>
        </p:spPr>
      </p:pic>
    </p:spTree>
    <p:custDataLst>
      <p:tags r:id="rId1"/>
    </p:custDataLst>
    <p:extLst>
      <p:ext uri="{BB962C8B-B14F-4D97-AF65-F5344CB8AC3E}">
        <p14:creationId xmlns:p14="http://schemas.microsoft.com/office/powerpoint/2010/main" val="311965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F4BA401-258C-4D55-BCF4-E90025AD9CD2}" type="slidenum">
              <a:rPr lang="en-US" altLang="en-US"/>
              <a:pPr/>
              <a:t>24</a:t>
            </a:fld>
            <a:endParaRPr lang="en-US" altLang="en-US"/>
          </a:p>
        </p:txBody>
      </p:sp>
      <p:sp>
        <p:nvSpPr>
          <p:cNvPr id="26637" name="Rectangle 13"/>
          <p:cNvSpPr>
            <a:spLocks noGrp="1" noChangeArrowheads="1"/>
          </p:cNvSpPr>
          <p:nvPr>
            <p:ph type="title"/>
          </p:nvPr>
        </p:nvSpPr>
        <p:spPr/>
        <p:txBody>
          <a:bodyPr>
            <a:normAutofit fontScale="90000"/>
          </a:bodyPr>
          <a:lstStyle/>
          <a:p>
            <a:r>
              <a:rPr lang="en-US" altLang="en-US" sz="3999" dirty="0"/>
              <a:t>Regulations:  Harmonized Tariff Code – Chapter 98</a:t>
            </a:r>
            <a:br>
              <a:rPr lang="en-US" altLang="en-US" sz="3999" dirty="0"/>
            </a:br>
            <a:r>
              <a:rPr lang="en-US" altLang="en-US" sz="1999" dirty="0">
                <a:hlinkClick r:id="rId3"/>
              </a:rPr>
              <a:t>http://hotdocs.usitc.gov/docs/tata/hts/bychapter/0901C98.pdf</a:t>
            </a:r>
            <a:r>
              <a:rPr lang="en-US" altLang="en-US" sz="3999" dirty="0"/>
              <a:t> </a:t>
            </a:r>
          </a:p>
        </p:txBody>
      </p:sp>
      <p:sp>
        <p:nvSpPr>
          <p:cNvPr id="26638" name="Rectangle 14"/>
          <p:cNvSpPr>
            <a:spLocks noGrp="1" noChangeArrowheads="1"/>
          </p:cNvSpPr>
          <p:nvPr>
            <p:ph sz="half" idx="1"/>
          </p:nvPr>
        </p:nvSpPr>
        <p:spPr>
          <a:xfrm>
            <a:off x="2705983" y="2018082"/>
            <a:ext cx="7770376" cy="625312"/>
          </a:xfrm>
        </p:spPr>
        <p:txBody>
          <a:bodyPr/>
          <a:lstStyle/>
          <a:p>
            <a:r>
              <a:rPr lang="en-US" altLang="en-US" dirty="0"/>
              <a:t>HTS: 9810.00.6000</a:t>
            </a:r>
          </a:p>
          <a:p>
            <a:pPr>
              <a:buFont typeface="Wingdings" panose="05000000000000000000" pitchFamily="2" charset="2"/>
              <a:buNone/>
            </a:pPr>
            <a:endParaRPr lang="en-US" altLang="en-US" dirty="0"/>
          </a:p>
        </p:txBody>
      </p:sp>
      <p:pic>
        <p:nvPicPr>
          <p:cNvPr id="26634" name="Picture 10"/>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1904503" y="4038441"/>
            <a:ext cx="8304709" cy="1698183"/>
          </a:xfrm>
          <a:noFill/>
          <a:ln/>
        </p:spPr>
      </p:pic>
      <p:pic>
        <p:nvPicPr>
          <p:cNvPr id="26632"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504" y="2743378"/>
            <a:ext cx="8379817" cy="129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3346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to help?</a:t>
            </a:r>
            <a:br>
              <a:rPr lang="en-US" dirty="0"/>
            </a:br>
            <a:endParaRPr lang="en-US" dirty="0"/>
          </a:p>
        </p:txBody>
      </p:sp>
      <p:sp>
        <p:nvSpPr>
          <p:cNvPr id="3" name="Content Placeholder 2"/>
          <p:cNvSpPr>
            <a:spLocks noGrp="1"/>
          </p:cNvSpPr>
          <p:nvPr>
            <p:ph idx="1"/>
          </p:nvPr>
        </p:nvSpPr>
        <p:spPr>
          <a:xfrm>
            <a:off x="2055812" y="1981199"/>
            <a:ext cx="9909551" cy="4605785"/>
          </a:xfrm>
        </p:spPr>
        <p:txBody>
          <a:bodyPr>
            <a:normAutofit/>
          </a:bodyPr>
          <a:lstStyle/>
          <a:p>
            <a:r>
              <a:rPr lang="en-US" sz="2000" dirty="0" smtClean="0"/>
              <a:t>Contact </a:t>
            </a:r>
            <a:r>
              <a:rPr lang="en-US" sz="2000" dirty="0"/>
              <a:t>us early in the process</a:t>
            </a:r>
          </a:p>
          <a:p>
            <a:r>
              <a:rPr lang="en-US" sz="2000" dirty="0"/>
              <a:t>B</a:t>
            </a:r>
            <a:r>
              <a:rPr lang="en-US" sz="2000" dirty="0" smtClean="0"/>
              <a:t>uyer </a:t>
            </a:r>
            <a:r>
              <a:rPr lang="en-US" sz="2000" dirty="0"/>
              <a:t>and seller </a:t>
            </a:r>
            <a:r>
              <a:rPr lang="en-US" sz="2000" dirty="0" smtClean="0"/>
              <a:t>agreements should </a:t>
            </a:r>
          </a:p>
          <a:p>
            <a:pPr marL="0" indent="0">
              <a:buNone/>
            </a:pPr>
            <a:r>
              <a:rPr lang="en-US" sz="2000" dirty="0" smtClean="0"/>
              <a:t>be </a:t>
            </a:r>
            <a:r>
              <a:rPr lang="en-US" sz="2000" dirty="0"/>
              <a:t>clear </a:t>
            </a:r>
            <a:r>
              <a:rPr lang="en-US" sz="2000" dirty="0" smtClean="0"/>
              <a:t>about who is responsible for what:</a:t>
            </a:r>
            <a:endParaRPr lang="en-US" sz="2000" dirty="0"/>
          </a:p>
          <a:p>
            <a:pPr lvl="1"/>
            <a:r>
              <a:rPr lang="en-US" sz="2000" dirty="0"/>
              <a:t>Duties</a:t>
            </a:r>
          </a:p>
          <a:p>
            <a:pPr lvl="1"/>
            <a:r>
              <a:rPr lang="en-US" sz="2000" dirty="0"/>
              <a:t>Transportation</a:t>
            </a:r>
          </a:p>
          <a:p>
            <a:pPr lvl="1"/>
            <a:r>
              <a:rPr lang="en-US" sz="2000" dirty="0"/>
              <a:t>Custom clearance, insurance and freight </a:t>
            </a:r>
          </a:p>
          <a:p>
            <a:r>
              <a:rPr lang="en-US" sz="2000" dirty="0" smtClean="0"/>
              <a:t>Make sure the PI knows about import fees, so they can budget for it</a:t>
            </a:r>
          </a:p>
          <a:p>
            <a:r>
              <a:rPr lang="en-US" sz="2000" dirty="0" smtClean="0"/>
              <a:t>Ask the manufacturer to provide you with the HTS# (Harmonized Tariff Code) for the items you wish to import</a:t>
            </a:r>
          </a:p>
          <a:p>
            <a:r>
              <a:rPr lang="en-US" sz="2000" dirty="0"/>
              <a:t>Direct communications or inquiries from custom brokers to us</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212" y="1219200"/>
            <a:ext cx="3436218" cy="2293675"/>
          </a:xfrm>
          <a:prstGeom prst="rect">
            <a:avLst/>
          </a:prstGeom>
        </p:spPr>
      </p:pic>
    </p:spTree>
    <p:custDataLst>
      <p:tags r:id="rId1"/>
    </p:custDataLst>
    <p:extLst>
      <p:ext uri="{BB962C8B-B14F-4D97-AF65-F5344CB8AC3E}">
        <p14:creationId xmlns:p14="http://schemas.microsoft.com/office/powerpoint/2010/main" val="271371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412" y="533400"/>
            <a:ext cx="8909366" cy="1280890"/>
          </a:xfrm>
        </p:spPr>
        <p:txBody>
          <a:bodyPr>
            <a:normAutofit/>
          </a:bodyPr>
          <a:lstStyle/>
          <a:p>
            <a:r>
              <a:rPr lang="en-US" dirty="0" smtClean="0"/>
              <a:t>Mitigate import risks and protect your PIs research dollars</a:t>
            </a:r>
            <a:endParaRPr lang="en-US" dirty="0"/>
          </a:p>
        </p:txBody>
      </p:sp>
      <p:sp>
        <p:nvSpPr>
          <p:cNvPr id="3" name="Content Placeholder 2"/>
          <p:cNvSpPr>
            <a:spLocks noGrp="1"/>
          </p:cNvSpPr>
          <p:nvPr>
            <p:ph sz="quarter" idx="1"/>
          </p:nvPr>
        </p:nvSpPr>
        <p:spPr>
          <a:xfrm>
            <a:off x="1979612" y="2133600"/>
            <a:ext cx="9371231" cy="4266426"/>
          </a:xfrm>
        </p:spPr>
        <p:txBody>
          <a:bodyPr>
            <a:normAutofit/>
          </a:bodyPr>
          <a:lstStyle/>
          <a:p>
            <a:r>
              <a:rPr lang="en-US" sz="2000" dirty="0" smtClean="0"/>
              <a:t>Improper importation of goods can result in payment of duties and fees that could have been avoided if properly cleared through customs </a:t>
            </a:r>
            <a:endParaRPr lang="en-US" sz="2000" dirty="0"/>
          </a:p>
          <a:p>
            <a:r>
              <a:rPr lang="en-US" sz="2000" dirty="0" smtClean="0"/>
              <a:t>Improper </a:t>
            </a:r>
            <a:r>
              <a:rPr lang="en-US" sz="2000" dirty="0"/>
              <a:t>declaration of value, or goods can result in </a:t>
            </a:r>
            <a:r>
              <a:rPr lang="en-US" sz="2000" dirty="0" smtClean="0"/>
              <a:t>violation that can result </a:t>
            </a:r>
            <a:r>
              <a:rPr lang="en-US" sz="2000" dirty="0"/>
              <a:t>in forfeiture of your goods, or steep penalties and fines</a:t>
            </a:r>
          </a:p>
          <a:p>
            <a:r>
              <a:rPr lang="en-US" sz="2000" dirty="0" smtClean="0"/>
              <a:t>Use only Campus authorized brokers and freight forwarders</a:t>
            </a:r>
          </a:p>
          <a:p>
            <a:pPr lvl="1"/>
            <a:r>
              <a:rPr lang="en-US" sz="2000" dirty="0" smtClean="0"/>
              <a:t>Send Custom Broker requests for Power of Attorney to CEC</a:t>
            </a:r>
          </a:p>
          <a:p>
            <a:r>
              <a:rPr lang="en-US" sz="2000" dirty="0" smtClean="0"/>
              <a:t>Get us involved early in the process</a:t>
            </a:r>
            <a:endParaRPr lang="en-US" sz="2000" dirty="0"/>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404" y="4572000"/>
            <a:ext cx="3837021" cy="1950212"/>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97" y="5209787"/>
            <a:ext cx="3212898" cy="1251332"/>
          </a:xfrm>
          <a:prstGeom prst="rect">
            <a:avLst/>
          </a:prstGeom>
          <a:ln>
            <a:noFill/>
          </a:ln>
          <a:effectLst>
            <a:softEdge rad="112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877" y="5042339"/>
            <a:ext cx="2019409" cy="147987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0313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Duty-Free Application Success Stories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648613"/>
              </p:ext>
            </p:extLst>
          </p:nvPr>
        </p:nvGraphicFramePr>
        <p:xfrm>
          <a:off x="831805" y="1812746"/>
          <a:ext cx="10519038" cy="4295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982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771" y="2590800"/>
            <a:ext cx="8913077" cy="1468800"/>
          </a:xfrm>
        </p:spPr>
        <p:txBody>
          <a:bodyPr/>
          <a:lstStyle/>
          <a:p>
            <a:r>
              <a:rPr lang="en-US" dirty="0" smtClean="0"/>
              <a:t>QUESTIONS?</a:t>
            </a:r>
            <a:endParaRPr lang="en-US" dirty="0"/>
          </a:p>
        </p:txBody>
      </p:sp>
      <p:sp>
        <p:nvSpPr>
          <p:cNvPr id="3" name="Text Placeholder 2"/>
          <p:cNvSpPr>
            <a:spLocks noGrp="1"/>
          </p:cNvSpPr>
          <p:nvPr>
            <p:ph type="body" idx="1"/>
          </p:nvPr>
        </p:nvSpPr>
        <p:spPr>
          <a:xfrm>
            <a:off x="2580772" y="4288050"/>
            <a:ext cx="8913077" cy="860400"/>
          </a:xfrm>
        </p:spPr>
        <p:txBody>
          <a:bodyPr/>
          <a:lstStyle/>
          <a:p>
            <a:r>
              <a:rPr lang="en-US" dirty="0" smtClean="0"/>
              <a:t>Contact us:  </a:t>
            </a:r>
            <a:r>
              <a:rPr lang="en-US" dirty="0" smtClean="0">
                <a:hlinkClick r:id="rId3"/>
              </a:rPr>
              <a:t>export@Caltech.edu</a:t>
            </a:r>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812" y="2124570"/>
            <a:ext cx="3461566" cy="43269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2612" y="429986"/>
            <a:ext cx="2556606" cy="2743414"/>
          </a:xfrm>
          <a:prstGeom prst="rect">
            <a:avLst/>
          </a:prstGeom>
        </p:spPr>
      </p:pic>
    </p:spTree>
    <p:custDataLst>
      <p:tags r:id="rId1"/>
    </p:custDataLst>
    <p:extLst>
      <p:ext uri="{BB962C8B-B14F-4D97-AF65-F5344CB8AC3E}">
        <p14:creationId xmlns:p14="http://schemas.microsoft.com/office/powerpoint/2010/main" val="4186645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a:p>
        </p:txBody>
      </p:sp>
      <p:pic>
        <p:nvPicPr>
          <p:cNvPr id="1025" name="Picture 10" descr="Caltech">
            <a:hlinkClick r:id="rId2" tooltip="&quot;Caltech Homepage&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621" y="489426"/>
            <a:ext cx="2418720" cy="5903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149300" y="486297"/>
            <a:ext cx="8286752" cy="89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r>
              <a:rPr lang="en-US" altLang="en-US"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999" b="1" dirty="0">
                <a:solidFill>
                  <a:srgbClr val="FF9933"/>
                </a:solidFill>
                <a:latin typeface="Calibri" panose="020F0502020204030204" pitchFamily="34" charset="0"/>
                <a:ea typeface="Times New Roman" panose="02020603050405020304" pitchFamily="18" charset="0"/>
                <a:cs typeface="Times New Roman" panose="02020603050405020304" pitchFamily="18" charset="0"/>
              </a:rPr>
              <a:t>Office of Research Compliance</a:t>
            </a:r>
          </a:p>
          <a:p>
            <a:pPr defTabSz="914126" eaLnBrk="0" fontAlgn="base" hangingPunct="0">
              <a:spcBef>
                <a:spcPct val="0"/>
              </a:spcBef>
              <a:spcAft>
                <a:spcPct val="0"/>
              </a:spcAft>
            </a:pPr>
            <a:endParaRPr lang="en-US" altLang="en-US" sz="1999"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914126" eaLnBrk="0" fontAlgn="base" hangingPunct="0">
              <a:spcBef>
                <a:spcPct val="0"/>
              </a:spcBef>
              <a:spcAft>
                <a:spcPct val="0"/>
              </a:spcAft>
            </a:pPr>
            <a:r>
              <a:rPr lang="en-US" altLang="en-US" sz="1200" dirty="0">
                <a:solidFill>
                  <a:srgbClr val="FF9933"/>
                </a:solidFill>
                <a:latin typeface="Calibri" panose="020F0502020204030204" pitchFamily="34" charset="0"/>
                <a:ea typeface="Calibri" panose="020F0502020204030204" pitchFamily="34" charset="0"/>
                <a:cs typeface="Times New Roman" panose="02020603050405020304" pitchFamily="18" charset="0"/>
              </a:rPr>
              <a:t>www.researchcompliance.caltech.edu</a:t>
            </a:r>
            <a:endParaRPr lang="en-US" altLang="en-US" sz="1799" dirty="0">
              <a:solidFill>
                <a:srgbClr val="FF9933"/>
              </a:solidFill>
              <a:latin typeface="Arial" panose="020B0604020202020204" pitchFamily="34" charset="0"/>
            </a:endParaRPr>
          </a:p>
        </p:txBody>
      </p:sp>
      <p:pic>
        <p:nvPicPr>
          <p:cNvPr id="1032" name="Picture 1" descr="http://www.researchcompliance.caltech.edu/sidebar_images/33-schlinger_2557-475pxls.jpg?1476866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537" y="1389368"/>
            <a:ext cx="2955155" cy="1980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7085536" y="3370053"/>
            <a:ext cx="2955156" cy="23212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914126" eaLnBrk="0" fontAlgn="base" hangingPunct="0">
              <a:spcBef>
                <a:spcPct val="0"/>
              </a:spcBef>
              <a:spcAft>
                <a:spcPct val="0"/>
              </a:spcAft>
            </a:pPr>
            <a:r>
              <a:rPr lang="en-US" altLang="en-US" sz="1200" dirty="0">
                <a:latin typeface="Calibri" panose="020F0502020204030204" pitchFamily="34" charset="0"/>
                <a:ea typeface="Calibri" panose="020F0502020204030204" pitchFamily="34" charset="0"/>
                <a:cs typeface="Times New Roman" panose="02020603050405020304" pitchFamily="18" charset="0"/>
              </a:rPr>
              <a:t>C</a:t>
            </a:r>
            <a:r>
              <a:rPr lang="en-US" altLang="en-US" sz="1200" u="sng" dirty="0">
                <a:latin typeface="Calibri" panose="020F0502020204030204" pitchFamily="34" charset="0"/>
                <a:ea typeface="Calibri" panose="020F0502020204030204" pitchFamily="34" charset="0"/>
                <a:cs typeface="Times New Roman" panose="02020603050405020304" pitchFamily="18" charset="0"/>
              </a:rPr>
              <a:t>ommittee</a:t>
            </a:r>
            <a:r>
              <a:rPr lang="en-US" altLang="en-US" sz="1200" dirty="0">
                <a:latin typeface="Calibri" panose="020F0502020204030204" pitchFamily="34" charset="0"/>
                <a:ea typeface="Calibri" panose="020F0502020204030204" pitchFamily="34" charset="0"/>
                <a:cs typeface="Times New Roman" panose="02020603050405020304" pitchFamily="18" charset="0"/>
              </a:rPr>
              <a:t>s:</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Animal Research (IACUC)</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Human Subjects Research (IRB)</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Biosafety (IBC)</a:t>
            </a:r>
            <a:endParaRPr lang="en-US" altLang="en-US" sz="800" dirty="0"/>
          </a:p>
          <a:p>
            <a:pPr defTabSz="914126" eaLnBrk="0" fontAlgn="base" hangingPunct="0">
              <a:spcBef>
                <a:spcPct val="0"/>
              </a:spcBef>
              <a:spcAft>
                <a:spcPct val="0"/>
              </a:spcAft>
            </a:pPr>
            <a:r>
              <a:rPr lang="en-US" altLang="en-US" sz="1200" u="sng" dirty="0">
                <a:latin typeface="Calibri" panose="020F0502020204030204" pitchFamily="34" charset="0"/>
                <a:ea typeface="Calibri" panose="020F0502020204030204" pitchFamily="34" charset="0"/>
                <a:cs typeface="Times New Roman" panose="02020603050405020304" pitchFamily="18" charset="0"/>
              </a:rPr>
              <a:t>Compliance Areas</a:t>
            </a:r>
            <a:r>
              <a:rPr lang="en-US" altLang="en-US" sz="1200" dirty="0">
                <a:latin typeface="Calibri" panose="020F0502020204030204" pitchFamily="34" charset="0"/>
                <a:ea typeface="Calibri" panose="020F0502020204030204" pitchFamily="34" charset="0"/>
                <a:cs typeface="Times New Roman" panose="02020603050405020304" pitchFamily="18" charset="0"/>
              </a:rPr>
              <a:t>:</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Conflicts of Interest</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Responsible Conduct of Research</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Research Misconduct</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Controlled Substances</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Export Compliance</a:t>
            </a:r>
            <a:endParaRPr lang="en-US" altLang="en-US" sz="800" dirty="0"/>
          </a:p>
          <a:p>
            <a:pPr defTabSz="914126" eaLnBrk="0" fontAlgn="base" hangingPunct="0">
              <a:spcBef>
                <a:spcPct val="0"/>
              </a:spcBef>
              <a:spcAft>
                <a:spcPct val="0"/>
              </a:spcAft>
            </a:pPr>
            <a:r>
              <a:rPr lang="en-US" altLang="en-US" sz="1200" u="sng" dirty="0">
                <a:latin typeface="Calibri" panose="020F0502020204030204" pitchFamily="34" charset="0"/>
                <a:ea typeface="Calibri" panose="020F0502020204030204" pitchFamily="34" charset="0"/>
                <a:cs typeface="Times New Roman" panose="02020603050405020304" pitchFamily="18" charset="0"/>
              </a:rPr>
              <a:t>Data &amp; Facilities Use</a:t>
            </a:r>
            <a:r>
              <a:rPr lang="en-US" altLang="en-US" sz="1200" dirty="0">
                <a:latin typeface="Calibri" panose="020F0502020204030204" pitchFamily="34" charset="0"/>
                <a:ea typeface="Calibri" panose="020F0502020204030204" pitchFamily="34" charset="0"/>
                <a:cs typeface="Times New Roman" panose="02020603050405020304" pitchFamily="18" charset="0"/>
              </a:rPr>
              <a:t>:</a:t>
            </a:r>
            <a:endParaRPr lang="en-US" altLang="en-US" sz="800" dirty="0"/>
          </a:p>
          <a:p>
            <a:pPr defTabSz="914126" eaLnBrk="0" fontAlgn="base" hangingPunct="0">
              <a:spcBef>
                <a:spcPct val="0"/>
              </a:spcBef>
              <a:spcAft>
                <a:spcPct val="0"/>
              </a:spcAft>
              <a:buFontTx/>
              <a:buChar char="•"/>
            </a:pPr>
            <a:r>
              <a:rPr lang="en-US" altLang="en-US" sz="1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Facilities Use/Technical Services</a:t>
            </a:r>
            <a:endParaRPr lang="en-US" altLang="en-US" sz="1799" dirty="0">
              <a:latin typeface="Arial" panose="020B0604020202020204" pitchFamily="34" charset="0"/>
            </a:endParaRPr>
          </a:p>
        </p:txBody>
      </p:sp>
      <p:sp>
        <p:nvSpPr>
          <p:cNvPr id="8" name="Rectangle 9"/>
          <p:cNvSpPr>
            <a:spLocks noChangeArrowheads="1"/>
          </p:cNvSpPr>
          <p:nvPr/>
        </p:nvSpPr>
        <p:spPr bwMode="auto">
          <a:xfrm>
            <a:off x="2149300" y="1389369"/>
            <a:ext cx="4924083" cy="830781"/>
          </a:xfrm>
          <a:prstGeom prst="rect">
            <a:avLst/>
          </a:prstGeom>
          <a:solidFill>
            <a:schemeClr val="bg1"/>
          </a:solidFill>
          <a:ln>
            <a:noFill/>
          </a:ln>
          <a:effectLst/>
        </p:spPr>
        <p:txBody>
          <a:bodyPr vert="horz" wrap="squar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endParaRPr lang="en-US" altLang="en-US" sz="1500" b="1" dirty="0">
              <a:solidFill>
                <a:srgbClr val="616265"/>
              </a:solidFill>
              <a:latin typeface="Calibri" panose="020F0502020204030204" pitchFamily="34" charset="0"/>
              <a:ea typeface="Times New Roman" panose="02020603050405020304" pitchFamily="18" charset="0"/>
              <a:cs typeface="Times New Roman" panose="02020603050405020304" pitchFamily="18" charset="0"/>
            </a:endParaRPr>
          </a:p>
          <a:p>
            <a:pPr defTabSz="914126" eaLnBrk="0" fontAlgn="base" hangingPunct="0">
              <a:spcBef>
                <a:spcPct val="0"/>
              </a:spcBef>
              <a:spcAft>
                <a:spcPct val="0"/>
              </a:spcAft>
            </a:pPr>
            <a:r>
              <a:rPr lang="en-US" altLang="en-US" sz="1500" b="1" dirty="0">
                <a:solidFill>
                  <a:srgbClr val="616265"/>
                </a:solidFill>
                <a:latin typeface="Calibri" panose="020F0502020204030204" pitchFamily="34" charset="0"/>
                <a:ea typeface="Times New Roman" panose="02020603050405020304" pitchFamily="18" charset="0"/>
                <a:cs typeface="Times New Roman" panose="02020603050405020304" pitchFamily="18" charset="0"/>
              </a:rPr>
              <a:t>WELCOME TO THE OFFICE OF RESEARCH COMPLIANCE</a:t>
            </a:r>
            <a:endParaRPr lang="en-US" altLang="en-US" sz="800" dirty="0"/>
          </a:p>
          <a:p>
            <a:pPr defTabSz="914126" eaLnBrk="0" fontAlgn="base" hangingPunct="0">
              <a:spcBef>
                <a:spcPct val="0"/>
              </a:spcBef>
              <a:spcAft>
                <a:spcPct val="0"/>
              </a:spcAft>
            </a:pPr>
            <a:endParaRPr lang="en-US" altLang="en-US" sz="1799" dirty="0">
              <a:latin typeface="Arial" panose="020B0604020202020204" pitchFamily="34" charset="0"/>
            </a:endParaRPr>
          </a:p>
        </p:txBody>
      </p:sp>
      <p:sp>
        <p:nvSpPr>
          <p:cNvPr id="9" name="Rectangle 11"/>
          <p:cNvSpPr>
            <a:spLocks noChangeArrowheads="1"/>
          </p:cNvSpPr>
          <p:nvPr/>
        </p:nvSpPr>
        <p:spPr bwMode="auto">
          <a:xfrm>
            <a:off x="2149301" y="2008462"/>
            <a:ext cx="4936235" cy="18769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p>
            <a:pPr defTabSz="914126" eaLnBrk="0" fontAlgn="base" hangingPunct="0">
              <a:spcBef>
                <a:spcPct val="0"/>
              </a:spcBef>
              <a:spcAft>
                <a:spcPct val="0"/>
              </a:spcAft>
            </a:pPr>
            <a:endParaRPr lang="en-US" altLang="en-US"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914126" eaLnBrk="0" fontAlgn="base" hangingPunct="0">
              <a:spcBef>
                <a:spcPct val="0"/>
              </a:spcBef>
              <a:spcAft>
                <a:spcPct val="0"/>
              </a:spcAft>
            </a:pPr>
            <a:r>
              <a:rPr lang="en-US" altLang="en-US"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 California Institute of Technology is committed to the highest standards of integrity in fulfilling its mission to expand human knowledge and benefit society through research. All research activities undertaken by faculty, staff, and students at Caltech will be conducted in accordance with strict ethical principles and in compliance with federal, state, and institute regulations and policies. The Office of Research Compliance, which reports to the Vice Provost for Research, is responsible for providing support and training to faculty, students and staff in order to meet these requirements and maintain a robust research compliance program at Caltech.</a:t>
            </a:r>
            <a:endParaRPr lang="en-US" altLang="en-US" sz="800" dirty="0"/>
          </a:p>
          <a:p>
            <a:pPr defTabSz="914126" eaLnBrk="0" fontAlgn="base" hangingPunct="0">
              <a:spcBef>
                <a:spcPct val="0"/>
              </a:spcBef>
              <a:spcAft>
                <a:spcPct val="0"/>
              </a:spcAft>
            </a:pPr>
            <a:endParaRPr lang="en-US" altLang="en-US" sz="1799" dirty="0">
              <a:latin typeface="Arial" panose="020B0604020202020204" pitchFamily="34" charset="0"/>
            </a:endParaRPr>
          </a:p>
        </p:txBody>
      </p:sp>
      <p:sp>
        <p:nvSpPr>
          <p:cNvPr id="13" name="Rectangle 12"/>
          <p:cNvSpPr>
            <a:spLocks noChangeArrowheads="1"/>
          </p:cNvSpPr>
          <p:nvPr/>
        </p:nvSpPr>
        <p:spPr bwMode="auto">
          <a:xfrm>
            <a:off x="2149301" y="3737422"/>
            <a:ext cx="4936234" cy="1953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p>
            <a:pPr algn="just" defTabSz="914126" eaLnBrk="0" fontAlgn="base" hangingPunct="0">
              <a:spcBef>
                <a:spcPct val="0"/>
              </a:spcBef>
              <a:spcAft>
                <a:spcPct val="0"/>
              </a:spcAft>
            </a:pPr>
            <a:endPar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defTabSz="914126" eaLnBrk="0" fontAlgn="base" hangingPunct="0">
              <a:spcBef>
                <a:spcPct val="0"/>
              </a:spcBef>
              <a:spcAft>
                <a:spcPct val="0"/>
              </a:spcAft>
            </a:pP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Office of Research Compliance works with faculty oversight committees to promote the ethical and responsible conduct of research and to ensure compliance with regulatory requirements relating to research involving human and vertebrate animal subjects, recombinant DNA, biohazards, radioactive materials and stem cells. The committees supported by this office include the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5"/>
              </a:rPr>
              <a:t>Institutional Animal Care and Use Committee (IACUC</a:t>
            </a:r>
            <a:r>
              <a:rPr lang="en-US" altLang="en-US" sz="1100" dirty="0">
                <a:solidFill>
                  <a:srgbClr val="C45911"/>
                </a:solidFill>
                <a:latin typeface="Calibri" panose="020F0502020204030204" pitchFamily="34" charset="0"/>
                <a:ea typeface="Times New Roman" panose="02020603050405020304" pitchFamily="18" charset="0"/>
                <a:cs typeface="Times New Roman" panose="02020603050405020304" pitchFamily="18" charset="0"/>
              </a:rPr>
              <a:t>)</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6"/>
              </a:rPr>
              <a:t>Institutional Review Board (IRB)</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the</a:t>
            </a:r>
            <a:r>
              <a:rPr lang="en-US" altLang="en-US" sz="1100" dirty="0">
                <a:solidFill>
                  <a:srgbClr val="FF6E1E"/>
                </a:solidFill>
                <a:latin typeface="Calibri" panose="020F0502020204030204" pitchFamily="34" charset="0"/>
                <a:ea typeface="Times New Roman" panose="02020603050405020304" pitchFamily="18" charset="0"/>
                <a:cs typeface="Times New Roman" panose="02020603050405020304" pitchFamily="18" charset="0"/>
                <a:hlinkClick r:id="rId7"/>
              </a:rPr>
              <a:t>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7"/>
              </a:rPr>
              <a:t>Administrative Committee on Biosafety</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Office of Research Compliance also has responsibilities relating to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8"/>
              </a:rPr>
              <a:t>responsible conduct of research</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9"/>
              </a:rPr>
              <a:t>conflicts of interest</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10"/>
              </a:rPr>
              <a:t>controlled substances</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11"/>
              </a:rPr>
              <a:t>compliance with U.S. export control regulations</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t>
            </a:r>
            <a:r>
              <a:rPr lang="en-US" altLang="en-US" sz="110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hlinkClick r:id="rId12"/>
              </a:rPr>
              <a:t>third party use of Caltech's research facilities</a:t>
            </a:r>
            <a:r>
              <a:rPr lang="en-US" alt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799" dirty="0">
              <a:latin typeface="Arial" panose="020B0604020202020204" pitchFamily="34" charset="0"/>
            </a:endParaRPr>
          </a:p>
        </p:txBody>
      </p:sp>
    </p:spTree>
    <p:extLst>
      <p:ext uri="{BB962C8B-B14F-4D97-AF65-F5344CB8AC3E}">
        <p14:creationId xmlns:p14="http://schemas.microsoft.com/office/powerpoint/2010/main" val="1711446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and Procedure Update</a:t>
            </a:r>
            <a:endParaRPr lang="en-US" dirty="0"/>
          </a:p>
        </p:txBody>
      </p:sp>
      <p:sp>
        <p:nvSpPr>
          <p:cNvPr id="3" name="Content Placeholder 2"/>
          <p:cNvSpPr>
            <a:spLocks noGrp="1"/>
          </p:cNvSpPr>
          <p:nvPr>
            <p:ph idx="1"/>
          </p:nvPr>
        </p:nvSpPr>
        <p:spPr>
          <a:xfrm>
            <a:off x="2588538" y="1752600"/>
            <a:ext cx="8913078" cy="4724400"/>
          </a:xfrm>
        </p:spPr>
        <p:txBody>
          <a:bodyPr>
            <a:normAutofit/>
          </a:bodyPr>
          <a:lstStyle/>
          <a:p>
            <a:pPr marL="0" indent="0">
              <a:buNone/>
            </a:pPr>
            <a:r>
              <a:rPr lang="en-US" sz="2000" dirty="0" smtClean="0"/>
              <a:t>Caltech Policies and Procedures have been revised and updated to reflect the requirements of the Uniform Guidance:</a:t>
            </a:r>
          </a:p>
          <a:p>
            <a:pPr marL="0" indent="0">
              <a:buNone/>
            </a:pPr>
            <a:endParaRPr lang="en-US" sz="2000" dirty="0" smtClean="0"/>
          </a:p>
          <a:p>
            <a:r>
              <a:rPr lang="en-US" sz="2000" dirty="0"/>
              <a:t>Administering the NIH Salary Cap</a:t>
            </a:r>
          </a:p>
          <a:p>
            <a:r>
              <a:rPr lang="en-US" sz="2000" dirty="0"/>
              <a:t>Charging Administrative and Clerical Costs as Direct Costs on Federal Awards</a:t>
            </a:r>
          </a:p>
          <a:p>
            <a:r>
              <a:rPr lang="en-US" sz="2000" dirty="0"/>
              <a:t>Commitment of Effort on Federally Sponsored Awards</a:t>
            </a:r>
          </a:p>
          <a:p>
            <a:r>
              <a:rPr lang="en-US" sz="2000" dirty="0"/>
              <a:t>Cost Sharing on Sponsored Projects</a:t>
            </a:r>
          </a:p>
          <a:p>
            <a:r>
              <a:rPr lang="en-US" sz="2000" dirty="0"/>
              <a:t>Cost Transfer Policy and Procedure</a:t>
            </a:r>
          </a:p>
          <a:p>
            <a:r>
              <a:rPr lang="en-US" sz="2000" dirty="0"/>
              <a:t>Equipment Fabrication Policy</a:t>
            </a:r>
          </a:p>
          <a:p>
            <a:r>
              <a:rPr lang="en-US" sz="2000" dirty="0"/>
              <a:t>Institutional Base Salary</a:t>
            </a:r>
          </a:p>
          <a:p>
            <a:r>
              <a:rPr lang="en-US" sz="2000" dirty="0"/>
              <a:t>NIH Salary Cap </a:t>
            </a:r>
            <a:r>
              <a:rPr lang="en-US" sz="2000" dirty="0" smtClean="0"/>
              <a:t>Policy</a:t>
            </a:r>
            <a:endParaRPr lang="en-US" sz="2000" dirty="0"/>
          </a:p>
        </p:txBody>
      </p:sp>
    </p:spTree>
    <p:extLst>
      <p:ext uri="{BB962C8B-B14F-4D97-AF65-F5344CB8AC3E}">
        <p14:creationId xmlns:p14="http://schemas.microsoft.com/office/powerpoint/2010/main" val="318091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latin typeface="Calibri" panose="020F0502020204030204" pitchFamily="34" charset="0"/>
                <a:cs typeface="Calibri" panose="020F0502020204030204" pitchFamily="34" charset="0"/>
              </a:rPr>
              <a:t>Areas of Interest for Grant Managers</a:t>
            </a:r>
            <a:endParaRPr lang="en-US" b="1" dirty="0">
              <a:solidFill>
                <a:schemeClr val="accent2">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970212" y="1600200"/>
            <a:ext cx="8610600" cy="5029199"/>
          </a:xfrm>
        </p:spPr>
        <p:txBody>
          <a:bodyPr>
            <a:noAutofit/>
          </a:bodyPr>
          <a:lstStyle/>
          <a:p>
            <a:pPr marL="0" indent="0">
              <a:buNone/>
            </a:pPr>
            <a:r>
              <a:rPr lang="en-US" sz="2000" b="1" dirty="0">
                <a:latin typeface="Calibri" panose="020F0502020204030204" pitchFamily="34" charset="0"/>
                <a:cs typeface="Calibri" panose="020F0502020204030204" pitchFamily="34" charset="0"/>
              </a:rPr>
              <a:t>Proposal Stage</a:t>
            </a:r>
          </a:p>
          <a:p>
            <a:pPr lvl="1">
              <a:spcBef>
                <a:spcPts val="0"/>
              </a:spcBef>
            </a:pPr>
            <a:r>
              <a:rPr lang="en-US" sz="2000" dirty="0">
                <a:latin typeface="Calibri" panose="020F0502020204030204" pitchFamily="34" charset="0"/>
                <a:cs typeface="Calibri" panose="020F0502020204030204" pitchFamily="34" charset="0"/>
              </a:rPr>
              <a:t>Conflicts of Interest </a:t>
            </a:r>
          </a:p>
          <a:p>
            <a:pPr lvl="2">
              <a:spcBef>
                <a:spcPts val="0"/>
              </a:spcBef>
            </a:pPr>
            <a:r>
              <a:rPr lang="en-US" sz="2000" dirty="0">
                <a:latin typeface="Calibri" panose="020F0502020204030204" pitchFamily="34" charset="0"/>
                <a:cs typeface="Calibri" panose="020F0502020204030204" pitchFamily="34" charset="0"/>
              </a:rPr>
              <a:t>All Interests must be disclosed (Can check in COI Lookup.  As of Nov. 7, must have FY 17 Disclosure)</a:t>
            </a:r>
          </a:p>
          <a:p>
            <a:pPr lvl="2">
              <a:spcBef>
                <a:spcPts val="0"/>
              </a:spcBef>
            </a:pPr>
            <a:r>
              <a:rPr lang="en-US" sz="2000" dirty="0">
                <a:latin typeface="Calibri" panose="020F0502020204030204" pitchFamily="34" charset="0"/>
                <a:cs typeface="Calibri" panose="020F0502020204030204" pitchFamily="34" charset="0"/>
              </a:rPr>
              <a:t>If NIH, FCOI training should be up to date (every 4 years).</a:t>
            </a:r>
          </a:p>
          <a:p>
            <a:pPr lvl="2">
              <a:spcBef>
                <a:spcPts val="0"/>
              </a:spcBef>
            </a:pPr>
            <a:r>
              <a:rPr lang="en-US" sz="2000" dirty="0">
                <a:latin typeface="Calibri" panose="020F0502020204030204" pitchFamily="34" charset="0"/>
                <a:cs typeface="Calibri" panose="020F0502020204030204" pitchFamily="34" charset="0"/>
              </a:rPr>
              <a:t>If NIH, NSF, SBIR/STTR, or Faculty/Caltech Start up, it may be a good idea to start developing a management plan.</a:t>
            </a:r>
          </a:p>
          <a:p>
            <a:pPr lvl="1">
              <a:spcBef>
                <a:spcPts val="0"/>
              </a:spcBef>
            </a:pPr>
            <a:r>
              <a:rPr lang="en-US" sz="2000" dirty="0">
                <a:latin typeface="Calibri" panose="020F0502020204030204" pitchFamily="34" charset="0"/>
                <a:cs typeface="Calibri" panose="020F0502020204030204" pitchFamily="34" charset="0"/>
              </a:rPr>
              <a:t>Animal Procedures (Need Congruency)</a:t>
            </a:r>
          </a:p>
          <a:p>
            <a:pPr lvl="2">
              <a:spcBef>
                <a:spcPts val="0"/>
              </a:spcBef>
            </a:pPr>
            <a:r>
              <a:rPr lang="en-US" sz="2000" dirty="0">
                <a:latin typeface="Calibri" panose="020F0502020204030204" pitchFamily="34" charset="0"/>
                <a:cs typeface="Calibri" panose="020F0502020204030204" pitchFamily="34" charset="0"/>
              </a:rPr>
              <a:t>If DoD sponsor, notify IACUC Administrator as soon as possible, special handling required.</a:t>
            </a:r>
          </a:p>
          <a:p>
            <a:pPr lvl="2">
              <a:spcBef>
                <a:spcPts val="0"/>
              </a:spcBef>
            </a:pPr>
            <a:r>
              <a:rPr lang="en-US" sz="2000" dirty="0">
                <a:latin typeface="Calibri" panose="020F0502020204030204" pitchFamily="34" charset="0"/>
                <a:cs typeface="Calibri" panose="020F0502020204030204" pitchFamily="34" charset="0"/>
              </a:rPr>
              <a:t>All others, remind PI that an IACUC protocol will be required at award stage</a:t>
            </a:r>
            <a:r>
              <a:rPr lang="en-US" sz="1600" dirty="0">
                <a:latin typeface="Calibri" panose="020F0502020204030204" pitchFamily="34" charset="0"/>
                <a:cs typeface="Calibri" panose="020F0502020204030204" pitchFamily="34" charset="0"/>
              </a:rPr>
              <a:t>.</a:t>
            </a:r>
          </a:p>
          <a:p>
            <a:pPr lvl="1">
              <a:spcBef>
                <a:spcPts val="0"/>
              </a:spcBef>
            </a:pPr>
            <a:r>
              <a:rPr lang="en-US" sz="2000" dirty="0">
                <a:latin typeface="Calibri" panose="020F0502020204030204" pitchFamily="34" charset="0"/>
                <a:cs typeface="Calibri" panose="020F0502020204030204" pitchFamily="34" charset="0"/>
              </a:rPr>
              <a:t>Biosafety Procedures</a:t>
            </a:r>
          </a:p>
          <a:p>
            <a:pPr lvl="2">
              <a:spcBef>
                <a:spcPts val="0"/>
              </a:spcBef>
            </a:pPr>
            <a:r>
              <a:rPr lang="en-US" sz="2000" dirty="0">
                <a:latin typeface="Calibri" panose="020F0502020204030204" pitchFamily="34" charset="0"/>
                <a:cs typeface="Calibri" panose="020F0502020204030204" pitchFamily="34" charset="0"/>
              </a:rPr>
              <a:t>Sometimes needed, contact IBC Administrator.</a:t>
            </a:r>
          </a:p>
          <a:p>
            <a:pPr lvl="1">
              <a:spcBef>
                <a:spcPts val="0"/>
              </a:spcBef>
            </a:pPr>
            <a:r>
              <a:rPr lang="en-US" sz="2000" dirty="0">
                <a:latin typeface="Calibri" panose="020F0502020204030204" pitchFamily="34" charset="0"/>
                <a:cs typeface="Calibri" panose="020F0502020204030204" pitchFamily="34" charset="0"/>
              </a:rPr>
              <a:t>Human Subjects Procedures</a:t>
            </a:r>
          </a:p>
          <a:p>
            <a:pPr lvl="2">
              <a:spcBef>
                <a:spcPts val="0"/>
              </a:spcBef>
            </a:pPr>
            <a:r>
              <a:rPr lang="en-US" sz="2000" dirty="0">
                <a:latin typeface="Calibri" panose="020F0502020204030204" pitchFamily="34" charset="0"/>
                <a:cs typeface="Calibri" panose="020F0502020204030204" pitchFamily="34" charset="0"/>
              </a:rPr>
              <a:t>One protocol per proposal.  NSF requires up-front .</a:t>
            </a:r>
          </a:p>
        </p:txBody>
      </p:sp>
    </p:spTree>
    <p:extLst>
      <p:ext uri="{BB962C8B-B14F-4D97-AF65-F5344CB8AC3E}">
        <p14:creationId xmlns:p14="http://schemas.microsoft.com/office/powerpoint/2010/main" val="13225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latin typeface="Calibri" panose="020F0502020204030204" pitchFamily="34" charset="0"/>
                <a:cs typeface="Calibri" panose="020F0502020204030204" pitchFamily="34" charset="0"/>
              </a:rPr>
              <a:t>Areas of Interest for Grant Managers</a:t>
            </a:r>
            <a:endParaRPr lang="en-US" b="1" dirty="0">
              <a:solidFill>
                <a:schemeClr val="accent2">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132012" y="1371600"/>
            <a:ext cx="9753600" cy="5181600"/>
          </a:xfrm>
        </p:spPr>
        <p:txBody>
          <a:bodyPr>
            <a:noAutofit/>
          </a:bodyPr>
          <a:lstStyle/>
          <a:p>
            <a:pPr marL="0" indent="0">
              <a:buNone/>
            </a:pPr>
            <a:r>
              <a:rPr lang="en-US" sz="2000" b="1" dirty="0">
                <a:latin typeface="Calibri" panose="020F0502020204030204" pitchFamily="34" charset="0"/>
                <a:cs typeface="Calibri" panose="020F0502020204030204" pitchFamily="34" charset="0"/>
              </a:rPr>
              <a:t>Award Stage</a:t>
            </a:r>
          </a:p>
          <a:p>
            <a:pPr lvl="1">
              <a:spcBef>
                <a:spcPts val="0"/>
              </a:spcBef>
            </a:pPr>
            <a:r>
              <a:rPr lang="en-US" sz="2000" dirty="0">
                <a:latin typeface="Calibri" panose="020F0502020204030204" pitchFamily="34" charset="0"/>
                <a:cs typeface="Calibri" panose="020F0502020204030204" pitchFamily="34" charset="0"/>
              </a:rPr>
              <a:t>Conflicts of Interest </a:t>
            </a:r>
          </a:p>
          <a:p>
            <a:pPr lvl="2">
              <a:spcBef>
                <a:spcPts val="0"/>
              </a:spcBef>
            </a:pPr>
            <a:r>
              <a:rPr lang="en-US" sz="2000" dirty="0">
                <a:latin typeface="Calibri" panose="020F0502020204030204" pitchFamily="34" charset="0"/>
                <a:cs typeface="Calibri" panose="020F0502020204030204" pitchFamily="34" charset="0"/>
              </a:rPr>
              <a:t>Any potential or actual COI must be eliminated, mitigated or managed prior to expenditure.</a:t>
            </a:r>
          </a:p>
          <a:p>
            <a:pPr lvl="3">
              <a:spcBef>
                <a:spcPts val="0"/>
              </a:spcBef>
            </a:pPr>
            <a:r>
              <a:rPr lang="en-US" sz="1600" dirty="0">
                <a:latin typeface="Calibri" panose="020F0502020204030204" pitchFamily="34" charset="0"/>
                <a:cs typeface="Calibri" panose="020F0502020204030204" pitchFamily="34" charset="0"/>
              </a:rPr>
              <a:t>Research Management Plan templates (ORC Website). </a:t>
            </a:r>
          </a:p>
          <a:p>
            <a:pPr lvl="3">
              <a:spcBef>
                <a:spcPts val="0"/>
              </a:spcBef>
            </a:pPr>
            <a:r>
              <a:rPr lang="en-US" sz="1600" dirty="0">
                <a:latin typeface="Calibri" panose="020F0502020204030204" pitchFamily="34" charset="0"/>
                <a:cs typeface="Calibri" panose="020F0502020204030204" pitchFamily="34" charset="0"/>
              </a:rPr>
              <a:t>NIH, NSF, SBIR/STTR, or Faculty/Caltech Start up.</a:t>
            </a:r>
          </a:p>
          <a:p>
            <a:pPr lvl="2">
              <a:spcBef>
                <a:spcPts val="0"/>
              </a:spcBef>
            </a:pPr>
            <a:r>
              <a:rPr lang="en-US" sz="2000" dirty="0">
                <a:latin typeface="Calibri" panose="020F0502020204030204" pitchFamily="34" charset="0"/>
                <a:cs typeface="Calibri" panose="020F0502020204030204" pitchFamily="34" charset="0"/>
              </a:rPr>
              <a:t>If NIH</a:t>
            </a:r>
          </a:p>
          <a:p>
            <a:pPr lvl="3">
              <a:spcBef>
                <a:spcPts val="0"/>
              </a:spcBef>
            </a:pPr>
            <a:r>
              <a:rPr lang="en-US" sz="1600" dirty="0">
                <a:latin typeface="Calibri" panose="020F0502020204030204" pitchFamily="34" charset="0"/>
                <a:cs typeface="Calibri" panose="020F0502020204030204" pitchFamily="34" charset="0"/>
              </a:rPr>
              <a:t>Any actual COI must be disclosed to NIH and management plan entered into their system.</a:t>
            </a:r>
          </a:p>
          <a:p>
            <a:pPr lvl="3">
              <a:spcBef>
                <a:spcPts val="0"/>
              </a:spcBef>
            </a:pPr>
            <a:r>
              <a:rPr lang="en-US" sz="1600" dirty="0">
                <a:latin typeface="Calibri" panose="020F0502020204030204" pitchFamily="34" charset="0"/>
                <a:cs typeface="Calibri" panose="020F0502020204030204" pitchFamily="34" charset="0"/>
              </a:rPr>
              <a:t>If there is a </a:t>
            </a:r>
            <a:r>
              <a:rPr lang="en-US" sz="1600" dirty="0" err="1">
                <a:latin typeface="Calibri" panose="020F0502020204030204" pitchFamily="34" charset="0"/>
                <a:cs typeface="Calibri" panose="020F0502020204030204" pitchFamily="34" charset="0"/>
              </a:rPr>
              <a:t>subaward</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subawardee</a:t>
            </a:r>
            <a:r>
              <a:rPr lang="en-US" sz="1600" dirty="0">
                <a:latin typeface="Calibri" panose="020F0502020204030204" pitchFamily="34" charset="0"/>
                <a:cs typeface="Calibri" panose="020F0502020204030204" pitchFamily="34" charset="0"/>
              </a:rPr>
              <a:t> must be compliant with NIH rule, if not, our COI policy applies.</a:t>
            </a:r>
          </a:p>
          <a:p>
            <a:pPr lvl="3">
              <a:spcBef>
                <a:spcPts val="0"/>
              </a:spcBef>
            </a:pPr>
            <a:r>
              <a:rPr lang="en-US" sz="1600" dirty="0">
                <a:latin typeface="Calibri" panose="020F0502020204030204" pitchFamily="34" charset="0"/>
                <a:cs typeface="Calibri" panose="020F0502020204030204" pitchFamily="34" charset="0"/>
              </a:rPr>
              <a:t>If training is not complete, the PI must complete.</a:t>
            </a:r>
          </a:p>
          <a:p>
            <a:pPr lvl="1">
              <a:spcBef>
                <a:spcPts val="0"/>
              </a:spcBef>
            </a:pPr>
            <a:r>
              <a:rPr lang="en-US" sz="2000" dirty="0">
                <a:latin typeface="Calibri" panose="020F0502020204030204" pitchFamily="34" charset="0"/>
                <a:cs typeface="Calibri" panose="020F0502020204030204" pitchFamily="34" charset="0"/>
              </a:rPr>
              <a:t>Animal Procedures (Need Congruency)</a:t>
            </a:r>
          </a:p>
          <a:p>
            <a:pPr lvl="2">
              <a:spcBef>
                <a:spcPts val="0"/>
              </a:spcBef>
            </a:pPr>
            <a:r>
              <a:rPr lang="en-US" sz="2000" dirty="0">
                <a:latin typeface="Calibri" panose="020F0502020204030204" pitchFamily="34" charset="0"/>
                <a:cs typeface="Calibri" panose="020F0502020204030204" pitchFamily="34" charset="0"/>
              </a:rPr>
              <a:t>If DoD sponsor, notify IACUC Administrator as soon as possible, special handling required.</a:t>
            </a:r>
          </a:p>
          <a:p>
            <a:pPr lvl="2">
              <a:spcBef>
                <a:spcPts val="0"/>
              </a:spcBef>
            </a:pPr>
            <a:r>
              <a:rPr lang="en-US" sz="2000" dirty="0">
                <a:latin typeface="Calibri" panose="020F0502020204030204" pitchFamily="34" charset="0"/>
                <a:cs typeface="Calibri" panose="020F0502020204030204" pitchFamily="34" charset="0"/>
              </a:rPr>
              <a:t>IACUC approval required.</a:t>
            </a:r>
          </a:p>
          <a:p>
            <a:pPr lvl="1">
              <a:spcBef>
                <a:spcPts val="0"/>
              </a:spcBef>
            </a:pPr>
            <a:r>
              <a:rPr lang="en-US" sz="2000" dirty="0">
                <a:latin typeface="Calibri" panose="020F0502020204030204" pitchFamily="34" charset="0"/>
                <a:cs typeface="Calibri" panose="020F0502020204030204" pitchFamily="34" charset="0"/>
              </a:rPr>
              <a:t>Biosafety Procedures</a:t>
            </a:r>
          </a:p>
          <a:p>
            <a:pPr lvl="2">
              <a:spcBef>
                <a:spcPts val="0"/>
              </a:spcBef>
            </a:pPr>
            <a:r>
              <a:rPr lang="en-US" sz="2000" dirty="0">
                <a:latin typeface="Calibri" panose="020F0502020204030204" pitchFamily="34" charset="0"/>
                <a:cs typeface="Calibri" panose="020F0502020204030204" pitchFamily="34" charset="0"/>
              </a:rPr>
              <a:t>IBC approval required.</a:t>
            </a:r>
          </a:p>
          <a:p>
            <a:pPr lvl="1">
              <a:spcBef>
                <a:spcPts val="0"/>
              </a:spcBef>
            </a:pPr>
            <a:r>
              <a:rPr lang="en-US" sz="2000" dirty="0">
                <a:latin typeface="Calibri" panose="020F0502020204030204" pitchFamily="34" charset="0"/>
                <a:cs typeface="Calibri" panose="020F0502020204030204" pitchFamily="34" charset="0"/>
              </a:rPr>
              <a:t>Human Subjects Procedures</a:t>
            </a:r>
          </a:p>
          <a:p>
            <a:pPr lvl="2">
              <a:spcBef>
                <a:spcPts val="0"/>
              </a:spcBef>
            </a:pPr>
            <a:r>
              <a:rPr lang="en-US" sz="2000" dirty="0">
                <a:latin typeface="Calibri" panose="020F0502020204030204" pitchFamily="34" charset="0"/>
                <a:cs typeface="Calibri" panose="020F0502020204030204" pitchFamily="34" charset="0"/>
              </a:rPr>
              <a:t>IRB approval required.</a:t>
            </a:r>
          </a:p>
        </p:txBody>
      </p:sp>
    </p:spTree>
    <p:extLst>
      <p:ext uri="{BB962C8B-B14F-4D97-AF65-F5344CB8AC3E}">
        <p14:creationId xmlns:p14="http://schemas.microsoft.com/office/powerpoint/2010/main" val="77011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latin typeface="Calibri" panose="020F0502020204030204" pitchFamily="34" charset="0"/>
                <a:cs typeface="Calibri" panose="020F0502020204030204" pitchFamily="34" charset="0"/>
              </a:rPr>
              <a:t>Who do I call?</a:t>
            </a:r>
            <a:endParaRPr lang="en-US" b="1" dirty="0">
              <a:solidFill>
                <a:schemeClr val="accent2">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55432" y="2057400"/>
            <a:ext cx="7480891" cy="4343400"/>
          </a:xfrm>
        </p:spPr>
        <p:txBody>
          <a:bodyPr>
            <a:normAutofit/>
          </a:bodyPr>
          <a:lstStyle/>
          <a:p>
            <a:pPr marL="0" indent="0">
              <a:buNone/>
            </a:pPr>
            <a:r>
              <a:rPr lang="en-US" sz="2000" b="1" dirty="0" smtClean="0">
                <a:solidFill>
                  <a:schemeClr val="accent2">
                    <a:lumMod val="75000"/>
                  </a:schemeClr>
                </a:solidFill>
                <a:latin typeface="Calibri" panose="020F0502020204030204" pitchFamily="34" charset="0"/>
                <a:cs typeface="Calibri" panose="020F0502020204030204" pitchFamily="34" charset="0"/>
              </a:rPr>
              <a:t>Conflicts of Interest</a:t>
            </a:r>
          </a:p>
          <a:p>
            <a:r>
              <a:rPr lang="en-US" sz="2000" dirty="0" smtClean="0">
                <a:latin typeface="Calibri" panose="020F0502020204030204" pitchFamily="34" charset="0"/>
                <a:cs typeface="Calibri" panose="020F0502020204030204" pitchFamily="34" charset="0"/>
              </a:rPr>
              <a:t>Clarisse Whisenand x6366</a:t>
            </a:r>
          </a:p>
          <a:p>
            <a:r>
              <a:rPr lang="en-US" sz="2000" dirty="0" smtClean="0">
                <a:latin typeface="Calibri" panose="020F0502020204030204" pitchFamily="34" charset="0"/>
                <a:cs typeface="Calibri" panose="020F0502020204030204" pitchFamily="34" charset="0"/>
              </a:rPr>
              <a:t>Grace Fisher-Adams Reviews</a:t>
            </a:r>
          </a:p>
          <a:p>
            <a:pPr marL="0" indent="0">
              <a:buNone/>
            </a:pPr>
            <a:r>
              <a:rPr lang="en-US" sz="2000" b="1" dirty="0" smtClean="0">
                <a:solidFill>
                  <a:schemeClr val="accent2">
                    <a:lumMod val="75000"/>
                  </a:schemeClr>
                </a:solidFill>
                <a:latin typeface="Calibri" panose="020F0502020204030204" pitchFamily="34" charset="0"/>
                <a:cs typeface="Calibri" panose="020F0502020204030204" pitchFamily="34" charset="0"/>
              </a:rPr>
              <a:t>IACUC</a:t>
            </a:r>
          </a:p>
          <a:p>
            <a:r>
              <a:rPr lang="en-US" sz="2000" dirty="0" smtClean="0">
                <a:latin typeface="Calibri" panose="020F0502020204030204" pitchFamily="34" charset="0"/>
                <a:cs typeface="Calibri" panose="020F0502020204030204" pitchFamily="34" charset="0"/>
              </a:rPr>
              <a:t>Kristin Lund x8448</a:t>
            </a:r>
          </a:p>
          <a:p>
            <a:pPr marL="0" indent="0">
              <a:buNone/>
            </a:pPr>
            <a:r>
              <a:rPr lang="en-US" sz="2000" b="1" dirty="0" smtClean="0">
                <a:solidFill>
                  <a:schemeClr val="accent2">
                    <a:lumMod val="75000"/>
                  </a:schemeClr>
                </a:solidFill>
                <a:latin typeface="Calibri" panose="020F0502020204030204" pitchFamily="34" charset="0"/>
                <a:cs typeface="Calibri" panose="020F0502020204030204" pitchFamily="34" charset="0"/>
              </a:rPr>
              <a:t>IRB &amp; IBC</a:t>
            </a:r>
          </a:p>
          <a:p>
            <a:r>
              <a:rPr lang="en-US" sz="2000" dirty="0" smtClean="0">
                <a:latin typeface="Calibri" panose="020F0502020204030204" pitchFamily="34" charset="0"/>
                <a:cs typeface="Calibri" panose="020F0502020204030204" pitchFamily="34" charset="0"/>
              </a:rPr>
              <a:t>Isabel Junie Hildebrandt x4699</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813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Off-Campus Overhead Rate</a:t>
            </a:r>
            <a:endParaRPr lang="en-US" dirty="0"/>
          </a:p>
        </p:txBody>
      </p:sp>
      <p:sp>
        <p:nvSpPr>
          <p:cNvPr id="3" name="Content Placeholder 2"/>
          <p:cNvSpPr>
            <a:spLocks noGrp="1"/>
          </p:cNvSpPr>
          <p:nvPr>
            <p:ph idx="1"/>
          </p:nvPr>
        </p:nvSpPr>
        <p:spPr>
          <a:xfrm>
            <a:off x="2588538" y="1600200"/>
            <a:ext cx="8913078" cy="4953000"/>
          </a:xfrm>
        </p:spPr>
        <p:txBody>
          <a:bodyPr>
            <a:normAutofit/>
          </a:bodyPr>
          <a:lstStyle/>
          <a:p>
            <a:r>
              <a:rPr lang="en-US" sz="2000" dirty="0" smtClean="0"/>
              <a:t>Only that portion of the proposal budget that is off-campus can be assessed the off-campus rate</a:t>
            </a:r>
          </a:p>
          <a:p>
            <a:pPr lvl="1"/>
            <a:r>
              <a:rPr lang="en-US" sz="2000" dirty="0" smtClean="0"/>
              <a:t>The proposal SOW must document the basis for use of the off-campus rate</a:t>
            </a:r>
          </a:p>
          <a:p>
            <a:pPr lvl="1"/>
            <a:r>
              <a:rPr lang="en-US" sz="2000" dirty="0" smtClean="0"/>
              <a:t>The budget must breakout which costs are on- and which are off-campus</a:t>
            </a:r>
          </a:p>
          <a:p>
            <a:pPr lvl="1"/>
            <a:r>
              <a:rPr lang="en-US" sz="2000" dirty="0" smtClean="0"/>
              <a:t>Salaries and benefits may be assessed the off-campus rate only if the individual(s) do not use any campus facilities</a:t>
            </a:r>
          </a:p>
          <a:p>
            <a:pPr lvl="1"/>
            <a:r>
              <a:rPr lang="en-US" sz="2000" dirty="0" smtClean="0"/>
              <a:t>Subawards are not part of the costs that can be considered “off-campus”</a:t>
            </a:r>
          </a:p>
          <a:p>
            <a:r>
              <a:rPr lang="en-US" sz="2000" dirty="0"/>
              <a:t>The Provost must approve each proposal that will utilize the off-campus rate:</a:t>
            </a:r>
          </a:p>
          <a:p>
            <a:pPr lvl="1"/>
            <a:r>
              <a:rPr lang="en-US" sz="2000" dirty="0"/>
              <a:t>Before OSR can submit the proposal</a:t>
            </a:r>
          </a:p>
          <a:p>
            <a:pPr lvl="1"/>
            <a:r>
              <a:rPr lang="en-US" sz="2000" dirty="0"/>
              <a:t>Even if the project has previously used the office campus rate, whether or not approved by the </a:t>
            </a:r>
            <a:r>
              <a:rPr lang="en-US" sz="2000" dirty="0" smtClean="0"/>
              <a:t>Provost</a:t>
            </a:r>
            <a:endParaRPr lang="en-US" sz="2000" dirty="0"/>
          </a:p>
        </p:txBody>
      </p:sp>
    </p:spTree>
    <p:extLst>
      <p:ext uri="{BB962C8B-B14F-4D97-AF65-F5344CB8AC3E}">
        <p14:creationId xmlns:p14="http://schemas.microsoft.com/office/powerpoint/2010/main" val="1729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Purchase – Last 90 Days</a:t>
            </a:r>
            <a:endParaRPr lang="en-US" dirty="0"/>
          </a:p>
        </p:txBody>
      </p:sp>
      <p:sp>
        <p:nvSpPr>
          <p:cNvPr id="3" name="Content Placeholder 2"/>
          <p:cNvSpPr>
            <a:spLocks noGrp="1"/>
          </p:cNvSpPr>
          <p:nvPr>
            <p:ph idx="1"/>
          </p:nvPr>
        </p:nvSpPr>
        <p:spPr/>
        <p:txBody>
          <a:bodyPr>
            <a:normAutofit/>
          </a:bodyPr>
          <a:lstStyle/>
          <a:p>
            <a:r>
              <a:rPr lang="en-US" sz="2000" dirty="0" smtClean="0"/>
              <a:t>It is common knowledge that PIs should not purchase equipment under sponsored awards in the last 90 to 120 days of an award</a:t>
            </a:r>
          </a:p>
          <a:p>
            <a:pPr lvl="1"/>
            <a:r>
              <a:rPr lang="en-US" sz="2000" dirty="0" smtClean="0"/>
              <a:t>There is no Caltech or federal policy that prevents purchases of equipment in the last 90 days of an award</a:t>
            </a:r>
          </a:p>
          <a:p>
            <a:pPr lvl="1"/>
            <a:r>
              <a:rPr lang="en-US" sz="2000" dirty="0" smtClean="0"/>
              <a:t>HOWEVER, auditors tend to scrutinize these purchases because there is a higher likelihood that any such the equipment did </a:t>
            </a:r>
            <a:r>
              <a:rPr lang="en-US" sz="2000" i="1" dirty="0" smtClean="0"/>
              <a:t>not</a:t>
            </a:r>
            <a:r>
              <a:rPr lang="en-US" sz="2000" dirty="0" smtClean="0"/>
              <a:t> benefit the award</a:t>
            </a:r>
          </a:p>
          <a:p>
            <a:r>
              <a:rPr lang="en-US" sz="2000" dirty="0"/>
              <a:t>If the auditors request clarification on a particular equipment purchase, PAA will contact the division for justification as to how the purchase benefited the award</a:t>
            </a:r>
            <a:r>
              <a:rPr lang="en-US" sz="2000" dirty="0" smtClean="0"/>
              <a:t>.</a:t>
            </a:r>
            <a:endParaRPr lang="en-US" sz="2000" dirty="0"/>
          </a:p>
        </p:txBody>
      </p:sp>
    </p:spTree>
    <p:extLst>
      <p:ext uri="{BB962C8B-B14F-4D97-AF65-F5344CB8AC3E}">
        <p14:creationId xmlns:p14="http://schemas.microsoft.com/office/powerpoint/2010/main" val="60724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Purchase – Last 90 </a:t>
            </a:r>
            <a:r>
              <a:rPr lang="en-US" dirty="0" smtClean="0"/>
              <a:t>Days </a:t>
            </a:r>
            <a:r>
              <a:rPr lang="en-US" sz="3199" dirty="0"/>
              <a:t>(cont.)</a:t>
            </a:r>
            <a:endParaRPr lang="en-US" dirty="0"/>
          </a:p>
        </p:txBody>
      </p:sp>
      <p:sp>
        <p:nvSpPr>
          <p:cNvPr id="3" name="Content Placeholder 2"/>
          <p:cNvSpPr>
            <a:spLocks noGrp="1"/>
          </p:cNvSpPr>
          <p:nvPr>
            <p:ph idx="1"/>
          </p:nvPr>
        </p:nvSpPr>
        <p:spPr/>
        <p:txBody>
          <a:bodyPr>
            <a:normAutofit/>
          </a:bodyPr>
          <a:lstStyle/>
          <a:p>
            <a:r>
              <a:rPr lang="en-US" sz="2000" dirty="0" smtClean="0"/>
              <a:t>OSR </a:t>
            </a:r>
            <a:r>
              <a:rPr lang="en-US" sz="2000" dirty="0"/>
              <a:t>and PAA recommend that if the PI does decide to purchase equipment in the last 90-120 days of an award, the PI should take special care to document the Division award file as to how the purchase benefits the </a:t>
            </a:r>
            <a:r>
              <a:rPr lang="en-US" sz="2000" dirty="0" smtClean="0"/>
              <a:t>award</a:t>
            </a:r>
          </a:p>
          <a:p>
            <a:r>
              <a:rPr lang="en-US" sz="2000" dirty="0"/>
              <a:t>Some invalid reasons for purchase of equipment in the last 90-120 days</a:t>
            </a:r>
          </a:p>
          <a:p>
            <a:pPr lvl="1"/>
            <a:r>
              <a:rPr lang="en-US" sz="2000" dirty="0"/>
              <a:t>I have funds remaining and the equipment would benefit my lab</a:t>
            </a:r>
          </a:p>
          <a:p>
            <a:pPr lvl="1"/>
            <a:r>
              <a:rPr lang="en-US" sz="2000" dirty="0"/>
              <a:t>I have funds remaining and the equipment will benefit the follow-on phase of the </a:t>
            </a:r>
            <a:r>
              <a:rPr lang="en-US" sz="2000" dirty="0" smtClean="0"/>
              <a:t>project</a:t>
            </a:r>
            <a:endParaRPr lang="en-US" sz="2000" dirty="0"/>
          </a:p>
        </p:txBody>
      </p:sp>
    </p:spTree>
    <p:extLst>
      <p:ext uri="{BB962C8B-B14F-4D97-AF65-F5344CB8AC3E}">
        <p14:creationId xmlns:p14="http://schemas.microsoft.com/office/powerpoint/2010/main" val="378209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837" y="685800"/>
            <a:ext cx="8909366" cy="1280890"/>
          </a:xfrm>
        </p:spPr>
        <p:txBody>
          <a:bodyPr/>
          <a:lstStyle/>
          <a:p>
            <a:r>
              <a:rPr lang="en-US" dirty="0" smtClean="0"/>
              <a:t>Policy and Procedure Update (cont.)</a:t>
            </a:r>
            <a:endParaRPr lang="en-US" dirty="0"/>
          </a:p>
        </p:txBody>
      </p:sp>
      <p:sp>
        <p:nvSpPr>
          <p:cNvPr id="3" name="Content Placeholder 2"/>
          <p:cNvSpPr>
            <a:spLocks noGrp="1"/>
          </p:cNvSpPr>
          <p:nvPr>
            <p:ph idx="1"/>
          </p:nvPr>
        </p:nvSpPr>
        <p:spPr>
          <a:xfrm>
            <a:off x="2588538" y="1752600"/>
            <a:ext cx="8913078" cy="4724400"/>
          </a:xfrm>
        </p:spPr>
        <p:txBody>
          <a:bodyPr>
            <a:normAutofit/>
          </a:bodyPr>
          <a:lstStyle/>
          <a:p>
            <a:pPr marL="0" indent="0">
              <a:buNone/>
            </a:pPr>
            <a:r>
              <a:rPr lang="en-US" sz="2000" dirty="0" smtClean="0"/>
              <a:t>Caltech Policies and Procedures have been revised and updated to reflect the requirements of the Uniform Guidance:</a:t>
            </a:r>
          </a:p>
          <a:p>
            <a:pPr marL="0" indent="0">
              <a:buNone/>
            </a:pPr>
            <a:endParaRPr lang="en-US" sz="2000" dirty="0" smtClean="0"/>
          </a:p>
          <a:p>
            <a:r>
              <a:rPr lang="en-US" sz="2000" dirty="0" smtClean="0"/>
              <a:t>NSF </a:t>
            </a:r>
            <a:r>
              <a:rPr lang="en-US" sz="2000" dirty="0"/>
              <a:t>Salary Policy:  FAQs</a:t>
            </a:r>
          </a:p>
          <a:p>
            <a:r>
              <a:rPr lang="en-US" sz="2000" dirty="0"/>
              <a:t>Payroll Distribution Confirmation Policy and Procedure</a:t>
            </a:r>
          </a:p>
          <a:p>
            <a:r>
              <a:rPr lang="en-US" sz="2000" dirty="0"/>
              <a:t>Principal Investigators on Leave: FAQs</a:t>
            </a:r>
          </a:p>
          <a:p>
            <a:r>
              <a:rPr lang="en-US" sz="2000" dirty="0"/>
              <a:t>Recruiting Costs: Short Term Visa Fees</a:t>
            </a:r>
          </a:p>
          <a:p>
            <a:r>
              <a:rPr lang="en-US" sz="2000" dirty="0" err="1"/>
              <a:t>Subawards</a:t>
            </a:r>
            <a:r>
              <a:rPr lang="en-US" sz="2000" dirty="0"/>
              <a:t> and </a:t>
            </a:r>
            <a:r>
              <a:rPr lang="en-US" sz="2000" dirty="0" err="1"/>
              <a:t>Subrecipient</a:t>
            </a:r>
            <a:r>
              <a:rPr lang="en-US" sz="2000" dirty="0"/>
              <a:t> Monitoring</a:t>
            </a:r>
          </a:p>
          <a:p>
            <a:r>
              <a:rPr lang="en-US" sz="2000" dirty="0"/>
              <a:t>Travel</a:t>
            </a:r>
          </a:p>
          <a:p>
            <a:r>
              <a:rPr lang="en-US" sz="2000" dirty="0"/>
              <a:t>Uncollectable Sponsored Project </a:t>
            </a:r>
            <a:r>
              <a:rPr lang="en-US" sz="2000" dirty="0" smtClean="0"/>
              <a:t>Accounts</a:t>
            </a:r>
            <a:endParaRPr lang="en-US" sz="2000" dirty="0"/>
          </a:p>
        </p:txBody>
      </p:sp>
    </p:spTree>
    <p:extLst>
      <p:ext uri="{BB962C8B-B14F-4D97-AF65-F5344CB8AC3E}">
        <p14:creationId xmlns:p14="http://schemas.microsoft.com/office/powerpoint/2010/main" val="67114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51012" y="1295400"/>
            <a:ext cx="10115378" cy="4997450"/>
          </a:xfrm>
          <a:prstGeom prst="rect">
            <a:avLst/>
          </a:prstGeom>
        </p:spPr>
      </p:pic>
    </p:spTree>
    <p:extLst>
      <p:ext uri="{BB962C8B-B14F-4D97-AF65-F5344CB8AC3E}">
        <p14:creationId xmlns:p14="http://schemas.microsoft.com/office/powerpoint/2010/main" val="22460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7363" y="3352800"/>
            <a:ext cx="8268649" cy="3245459"/>
          </a:xfrm>
        </p:spPr>
        <p:txBody>
          <a:bodyPr>
            <a:normAutofit lnSpcReduction="10000"/>
          </a:bodyPr>
          <a:lstStyle/>
          <a:p>
            <a:pPr marL="4761" indent="0">
              <a:spcBef>
                <a:spcPts val="0"/>
              </a:spcBef>
              <a:buSzPct val="80000"/>
              <a:buNone/>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r>
              <a:rPr lang="en-US" sz="2000" b="1" dirty="0">
                <a:solidFill>
                  <a:prstClr val="black"/>
                </a:solidFill>
                <a:latin typeface="Arial" panose="020B0604020202020204" pitchFamily="34" charset="0"/>
                <a:cs typeface="Arial" panose="020B0604020202020204" pitchFamily="34" charset="0"/>
              </a:rPr>
              <a:t>U.S. Bank has 20+ years of experience with over 500 Higher Ed clients </a:t>
            </a:r>
          </a:p>
          <a:p>
            <a:pPr marL="4761" indent="0">
              <a:spcBef>
                <a:spcPts val="0"/>
              </a:spcBef>
              <a:buSzPct val="80000"/>
              <a:buNone/>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endParaRPr lang="en-US" sz="2000" b="1" dirty="0">
              <a:solidFill>
                <a:prstClr val="black"/>
              </a:solidFill>
              <a:latin typeface="Arial" panose="020B0604020202020204" pitchFamily="34" charset="0"/>
              <a:cs typeface="Arial" panose="020B0604020202020204" pitchFamily="34" charset="0"/>
            </a:endParaRPr>
          </a:p>
          <a:p>
            <a:pPr marL="4761" indent="0">
              <a:spcBef>
                <a:spcPts val="0"/>
              </a:spcBef>
              <a:buSzPct val="80000"/>
              <a:buNone/>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r>
              <a:rPr lang="en-US" sz="2000" b="1" dirty="0">
                <a:solidFill>
                  <a:prstClr val="black"/>
                </a:solidFill>
                <a:latin typeface="Arial" panose="020B0604020202020204" pitchFamily="34" charset="0"/>
                <a:cs typeface="Arial" panose="020B0604020202020204" pitchFamily="34" charset="0"/>
              </a:rPr>
              <a:t>Added benefits: </a:t>
            </a:r>
          </a:p>
          <a:p>
            <a:pPr marL="347558">
              <a:spcBef>
                <a:spcPts val="0"/>
              </a:spcBef>
              <a:buSzPct val="80000"/>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r>
              <a:rPr lang="en-US" sz="2000" dirty="0">
                <a:solidFill>
                  <a:schemeClr val="accent2"/>
                </a:solidFill>
                <a:latin typeface="Arial" panose="020B0604020202020204" pitchFamily="34" charset="0"/>
                <a:cs typeface="Arial" panose="020B0604020202020204" pitchFamily="34" charset="0"/>
              </a:rPr>
              <a:t>Text/email fraud alerts</a:t>
            </a:r>
          </a:p>
          <a:p>
            <a:pPr marL="347558">
              <a:spcBef>
                <a:spcPts val="0"/>
              </a:spcBef>
              <a:buSzPct val="80000"/>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r>
              <a:rPr lang="en-US" sz="2000" dirty="0">
                <a:solidFill>
                  <a:schemeClr val="accent2"/>
                </a:solidFill>
                <a:latin typeface="Arial" panose="020B0604020202020204" pitchFamily="34" charset="0"/>
                <a:cs typeface="Arial" panose="020B0604020202020204" pitchFamily="34" charset="0"/>
              </a:rPr>
              <a:t>Customizable PIN</a:t>
            </a:r>
          </a:p>
          <a:p>
            <a:pPr marL="347558">
              <a:spcBef>
                <a:spcPts val="0"/>
              </a:spcBef>
              <a:buSzPct val="80000"/>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r>
              <a:rPr lang="en-US" sz="2000" dirty="0">
                <a:solidFill>
                  <a:schemeClr val="accent2"/>
                </a:solidFill>
                <a:latin typeface="Arial" panose="020B0604020202020204" pitchFamily="34" charset="0"/>
                <a:cs typeface="Arial" panose="020B0604020202020204" pitchFamily="34" charset="0"/>
              </a:rPr>
              <a:t>Mobile App for quick account status, balance, credit balance, etc.</a:t>
            </a:r>
          </a:p>
          <a:p>
            <a:pPr marL="347558">
              <a:spcBef>
                <a:spcPts val="0"/>
              </a:spcBef>
              <a:buSzPct val="80000"/>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r>
              <a:rPr lang="en-US" sz="2000" dirty="0">
                <a:solidFill>
                  <a:schemeClr val="accent2"/>
                </a:solidFill>
                <a:latin typeface="Arial" panose="020B0604020202020204" pitchFamily="34" charset="0"/>
                <a:cs typeface="Arial" panose="020B0604020202020204" pitchFamily="34" charset="0"/>
              </a:rPr>
              <a:t>Online access for approvers and cardholders</a:t>
            </a:r>
          </a:p>
          <a:p>
            <a:pPr marL="347558">
              <a:spcBef>
                <a:spcPts val="0"/>
              </a:spcBef>
              <a:buSzPct val="80000"/>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endParaRPr lang="en-US" sz="1600" dirty="0">
              <a:solidFill>
                <a:prstClr val="black"/>
              </a:solidFill>
              <a:latin typeface="Times New Roman" pitchFamily="18" charset="0"/>
              <a:cs typeface="Times New Roman" pitchFamily="18" charset="0"/>
            </a:endParaRPr>
          </a:p>
          <a:p>
            <a:pPr marL="119026" indent="0">
              <a:spcBef>
                <a:spcPts val="0"/>
              </a:spcBef>
              <a:buSzPct val="80000"/>
              <a:buNone/>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r>
              <a:rPr lang="en-US" sz="2000" b="1" dirty="0">
                <a:solidFill>
                  <a:prstClr val="black"/>
                </a:solidFill>
                <a:latin typeface="Arial" panose="020B0604020202020204" pitchFamily="34" charset="0"/>
                <a:cs typeface="Arial" panose="020B0604020202020204" pitchFamily="34" charset="0"/>
              </a:rPr>
              <a:t>For more information please check out our FAQ’s on the P-Card website.</a:t>
            </a:r>
          </a:p>
          <a:p>
            <a:pPr marL="119026" indent="0">
              <a:spcBef>
                <a:spcPts val="0"/>
              </a:spcBef>
              <a:buSzPct val="80000"/>
              <a:buNone/>
              <a:tabLst>
                <a:tab pos="342797" algn="l"/>
                <a:tab pos="799860" algn="l"/>
                <a:tab pos="1256923" algn="l"/>
                <a:tab pos="1713986" algn="l"/>
                <a:tab pos="2171048" algn="l"/>
                <a:tab pos="2628111" algn="l"/>
                <a:tab pos="3085174" algn="l"/>
                <a:tab pos="3542237" algn="l"/>
                <a:tab pos="3999300" algn="l"/>
                <a:tab pos="4456363" algn="l"/>
                <a:tab pos="4913426" algn="l"/>
                <a:tab pos="5370488" algn="l"/>
                <a:tab pos="5827551" algn="l"/>
                <a:tab pos="6284614" algn="l"/>
                <a:tab pos="6741677" algn="l"/>
                <a:tab pos="7198740" algn="l"/>
                <a:tab pos="7655803" algn="l"/>
                <a:tab pos="8112865" algn="l"/>
                <a:tab pos="8569928" algn="l"/>
                <a:tab pos="9026991" algn="l"/>
                <a:tab pos="9484054" algn="l"/>
              </a:tabLst>
              <a:defRPr/>
            </a:pPr>
            <a:endParaRPr lang="en-US" dirty="0">
              <a:solidFill>
                <a:prstClr val="black"/>
              </a:solidFill>
              <a:latin typeface="Times New Roman" pitchFamily="18" charset="0"/>
              <a:cs typeface="Times New Roman" pitchFamily="18" charset="0"/>
            </a:endParaRPr>
          </a:p>
          <a:p>
            <a:endParaRPr lang="en-US" dirty="0" smtClean="0"/>
          </a:p>
          <a:p>
            <a:endParaRPr lang="en-US" dirty="0" smtClean="0"/>
          </a:p>
        </p:txBody>
      </p:sp>
      <p:sp>
        <p:nvSpPr>
          <p:cNvPr id="4" name="Rectangle 3"/>
          <p:cNvSpPr/>
          <p:nvPr/>
        </p:nvSpPr>
        <p:spPr>
          <a:xfrm>
            <a:off x="2360612" y="217856"/>
            <a:ext cx="9009275" cy="1200304"/>
          </a:xfrm>
          <a:prstGeom prst="rect">
            <a:avLst/>
          </a:prstGeom>
          <a:noFill/>
          <a:ln>
            <a:solidFill>
              <a:schemeClr val="accent2"/>
            </a:solidFill>
          </a:ln>
        </p:spPr>
        <p:txBody>
          <a:bodyPr wrap="square" lIns="91416" tIns="45708" rIns="91416" bIns="45708">
            <a:spAutoFit/>
          </a:bodyPr>
          <a:lstStyle/>
          <a:p>
            <a:pPr algn="ctr"/>
            <a:r>
              <a:rPr lang="en-US" sz="3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New Bank &amp; P-Card Provider Coming February 2017</a:t>
            </a:r>
            <a:endParaRPr lang="en-US" sz="3600" dirty="0">
              <a:ln w="0"/>
              <a:effectLst>
                <a:outerShdw blurRad="38100" dist="19050" dir="2700000" algn="tl" rotWithShape="0">
                  <a:schemeClr val="dk1">
                    <a:alpha val="40000"/>
                  </a:schemeClr>
                </a:outerShdw>
              </a:effectLst>
            </a:endParaRPr>
          </a:p>
        </p:txBody>
      </p:sp>
      <p:pic>
        <p:nvPicPr>
          <p:cNvPr id="6" name="Picture 5" descr="http://usbnetportal.us.bank-dns.com/OurCompany/BrandGuidelines/images/USBank.gif"/>
          <p:cNvPicPr/>
          <p:nvPr/>
        </p:nvPicPr>
        <p:blipFill>
          <a:blip r:embed="rId3">
            <a:extLst>
              <a:ext uri="{28A0092B-C50C-407E-A947-70E740481C1C}">
                <a14:useLocalDpi xmlns:a14="http://schemas.microsoft.com/office/drawing/2010/main" val="0"/>
              </a:ext>
            </a:extLst>
          </a:blip>
          <a:srcRect/>
          <a:stretch>
            <a:fillRect/>
          </a:stretch>
        </p:blipFill>
        <p:spPr bwMode="auto">
          <a:xfrm>
            <a:off x="3122613" y="1905000"/>
            <a:ext cx="3200400" cy="851496"/>
          </a:xfrm>
          <a:prstGeom prst="rect">
            <a:avLst/>
          </a:prstGeom>
          <a:ln>
            <a:noFill/>
          </a:ln>
          <a:effectLst>
            <a:outerShdw blurRad="292100" dist="139700" dir="2700000" algn="tl" rotWithShape="0">
              <a:srgbClr val="333333">
                <a:alpha val="65000"/>
              </a:srgbClr>
            </a:outerShdw>
            <a:softEdge rad="63500"/>
          </a:effectLst>
        </p:spPr>
      </p:pic>
      <p:pic>
        <p:nvPicPr>
          <p:cNvPr id="1026" name="Picture 2" descr="Image result for visa logo">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66" r="3775" b="40363"/>
          <a:stretch/>
        </p:blipFill>
        <p:spPr bwMode="auto">
          <a:xfrm>
            <a:off x="7161212" y="1841709"/>
            <a:ext cx="2514600" cy="851994"/>
          </a:xfrm>
          <a:prstGeom prst="rect">
            <a:avLst/>
          </a:prstGeom>
          <a:ln>
            <a:noFill/>
          </a:ln>
          <a:effectLst>
            <a:outerShdw blurRad="292100" dist="139700" dir="2700000" algn="tl" rotWithShape="0">
              <a:srgbClr val="333333">
                <a:alpha val="65000"/>
              </a:srgbClr>
            </a:outerShdw>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529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Bound Flyer Announcement 2 (002).pdf - Adobe Acrobat Pro"/>
          <p:cNvPicPr>
            <a:picLocks noChangeAspect="1"/>
          </p:cNvPicPr>
          <p:nvPr/>
        </p:nvPicPr>
        <p:blipFill rotWithShape="1">
          <a:blip r:embed="rId2">
            <a:extLst>
              <a:ext uri="{28A0092B-C50C-407E-A947-70E740481C1C}">
                <a14:useLocalDpi xmlns:a14="http://schemas.microsoft.com/office/drawing/2010/main" val="0"/>
              </a:ext>
            </a:extLst>
          </a:blip>
          <a:srcRect l="32495" t="12177" r="31245" b="1862"/>
          <a:stretch/>
        </p:blipFill>
        <p:spPr>
          <a:xfrm>
            <a:off x="4037012" y="228600"/>
            <a:ext cx="4953000" cy="6404743"/>
          </a:xfrm>
          <a:prstGeom prst="rect">
            <a:avLst/>
          </a:prstGeom>
        </p:spPr>
      </p:pic>
    </p:spTree>
    <p:extLst>
      <p:ext uri="{BB962C8B-B14F-4D97-AF65-F5344CB8AC3E}">
        <p14:creationId xmlns:p14="http://schemas.microsoft.com/office/powerpoint/2010/main" val="2724023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Grp="1" noChangeArrowheads="1"/>
          </p:cNvSpPr>
          <p:nvPr>
            <p:ph type="ctrTitle"/>
          </p:nvPr>
        </p:nvSpPr>
        <p:spPr>
          <a:xfrm>
            <a:off x="2513012" y="1744034"/>
            <a:ext cx="8913077" cy="2262781"/>
          </a:xfrm>
        </p:spPr>
        <p:txBody>
          <a:bodyPr>
            <a:normAutofit fontScale="90000"/>
          </a:bodyPr>
          <a:lstStyle/>
          <a:p>
            <a:r>
              <a:rPr lang="en-US" altLang="en-US" sz="4900" dirty="0" smtClean="0"/>
              <a:t>US Imports</a:t>
            </a:r>
            <a:br>
              <a:rPr lang="en-US" altLang="en-US" sz="4900" dirty="0" smtClean="0"/>
            </a:br>
            <a:r>
              <a:rPr lang="en-US" altLang="en-US" sz="4900" dirty="0" smtClean="0"/>
              <a:t>Application for Duty-Free Entry of Scientific Instruments</a:t>
            </a:r>
            <a:endParaRPr lang="en-US" altLang="en-US" dirty="0"/>
          </a:p>
        </p:txBody>
      </p:sp>
      <p:sp>
        <p:nvSpPr>
          <p:cNvPr id="230405" name="Rectangle 5"/>
          <p:cNvSpPr>
            <a:spLocks noGrp="1" noChangeArrowheads="1"/>
          </p:cNvSpPr>
          <p:nvPr>
            <p:ph type="subTitle" idx="1"/>
          </p:nvPr>
        </p:nvSpPr>
        <p:spPr>
          <a:xfrm>
            <a:off x="2609319" y="4006815"/>
            <a:ext cx="2513766" cy="1218624"/>
          </a:xfrm>
        </p:spPr>
        <p:txBody>
          <a:bodyPr>
            <a:normAutofit/>
          </a:bodyPr>
          <a:lstStyle/>
          <a:p>
            <a:endParaRPr lang="en-US" altLang="en-US" dirty="0" smtClean="0"/>
          </a:p>
          <a:p>
            <a:r>
              <a:rPr lang="en-US" altLang="en-US" sz="2800" dirty="0" smtClean="0"/>
              <a:t>Adilia Koch</a:t>
            </a:r>
            <a:endParaRPr lang="en-US" alt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012" y="4002083"/>
            <a:ext cx="3473260" cy="2418257"/>
          </a:xfrm>
          <a:prstGeom prst="rect">
            <a:avLst/>
          </a:prstGeom>
        </p:spPr>
      </p:pic>
    </p:spTree>
    <p:custDataLst>
      <p:tags r:id="rId1"/>
    </p:custDataLst>
    <p:extLst>
      <p:ext uri="{BB962C8B-B14F-4D97-AF65-F5344CB8AC3E}">
        <p14:creationId xmlns:p14="http://schemas.microsoft.com/office/powerpoint/2010/main" val="3352537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a:t>
            </a:r>
            <a:endParaRPr lang="en-US" dirty="0"/>
          </a:p>
        </p:txBody>
      </p:sp>
      <p:sp>
        <p:nvSpPr>
          <p:cNvPr id="3" name="Content Placeholder 2"/>
          <p:cNvSpPr>
            <a:spLocks noGrp="1"/>
          </p:cNvSpPr>
          <p:nvPr>
            <p:ph idx="1"/>
          </p:nvPr>
        </p:nvSpPr>
        <p:spPr/>
        <p:txBody>
          <a:bodyPr/>
          <a:lstStyle/>
          <a:p>
            <a:r>
              <a:rPr lang="en-US" sz="2000" dirty="0" smtClean="0"/>
              <a:t>Can I change the value of the shipment when it arrives in the US?</a:t>
            </a:r>
          </a:p>
          <a:p>
            <a:r>
              <a:rPr lang="en-US" sz="2000" dirty="0" smtClean="0"/>
              <a:t>Can I tell customs that my shipment has no value?</a:t>
            </a:r>
          </a:p>
          <a:p>
            <a:r>
              <a:rPr lang="en-US" sz="2000" dirty="0" smtClean="0"/>
              <a:t>My foreign collaborator </a:t>
            </a:r>
            <a:r>
              <a:rPr lang="en-US" sz="2000" smtClean="0"/>
              <a:t>told </a:t>
            </a:r>
            <a:r>
              <a:rPr lang="en-US" sz="2000" smtClean="0"/>
              <a:t>me </a:t>
            </a:r>
            <a:r>
              <a:rPr lang="en-US" sz="2000" dirty="0" smtClean="0"/>
              <a:t>not to list all of the items being imported to avoid paying duties, can I do this?</a:t>
            </a:r>
          </a:p>
          <a:p>
            <a:r>
              <a:rPr lang="en-US" sz="2000" dirty="0" smtClean="0"/>
              <a:t>Why do I have to pay duties, I am a Caltech professor!</a:t>
            </a:r>
          </a:p>
          <a:p>
            <a:r>
              <a:rPr lang="en-US" sz="2000" dirty="0" smtClean="0"/>
              <a:t>Why didn’t anyone tell me that I had to pay duties?</a:t>
            </a:r>
          </a:p>
          <a:p>
            <a:pPr marL="0" indent="0">
              <a:buNone/>
            </a:pPr>
            <a:endParaRPr lang="en-US" dirty="0" smtClean="0"/>
          </a:p>
          <a:p>
            <a:pPr marL="0" indent="0">
              <a:buNone/>
            </a:pPr>
            <a:endParaRPr lang="en-US" dirty="0" smtClean="0"/>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4119" y="3771603"/>
            <a:ext cx="2539546" cy="2539546"/>
          </a:xfrm>
          <a:prstGeom prst="rect">
            <a:avLst/>
          </a:prstGeom>
        </p:spPr>
      </p:pic>
    </p:spTree>
    <p:custDataLst>
      <p:tags r:id="rId1"/>
    </p:custDataLst>
    <p:extLst>
      <p:ext uri="{BB962C8B-B14F-4D97-AF65-F5344CB8AC3E}">
        <p14:creationId xmlns:p14="http://schemas.microsoft.com/office/powerpoint/2010/main" val="189075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GUID" val="c9bf4a14-30d8-482e-90fc-e75f69ed0a9f"/>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318e375b-c18f-4ed8-a03a-01df4fb35d04"/>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7841e36-ee48-4386-9d18-3ebf56deb4c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b47124a7-9cad-4ed4-a8e1-67857bb8718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fa73f3e8-d924-4f60-a061-33b8ee26efe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TM02900743[[fn=Organic]]</Template>
  <TotalTime>0</TotalTime>
  <Words>2028</Words>
  <Application>Microsoft Office PowerPoint</Application>
  <PresentationFormat>Custom</PresentationFormat>
  <Paragraphs>237</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Corbel</vt:lpstr>
      <vt:lpstr>Franklin Gothic Book</vt:lpstr>
      <vt:lpstr>Franklin Gothic Medium</vt:lpstr>
      <vt:lpstr>Times New Roman</vt:lpstr>
      <vt:lpstr>Wingdings</vt:lpstr>
      <vt:lpstr>Wingdings 3</vt:lpstr>
      <vt:lpstr>Wisp</vt:lpstr>
      <vt:lpstr>Research Administration Forum</vt:lpstr>
      <vt:lpstr>Agenda</vt:lpstr>
      <vt:lpstr>Policy and Procedure Update</vt:lpstr>
      <vt:lpstr>Policy and Procedure Update (cont.)</vt:lpstr>
      <vt:lpstr>PowerPoint Presentation</vt:lpstr>
      <vt:lpstr>PowerPoint Presentation</vt:lpstr>
      <vt:lpstr>PowerPoint Presentation</vt:lpstr>
      <vt:lpstr>US Imports Application for Duty-Free Entry of Scientific Instruments</vt:lpstr>
      <vt:lpstr>Frequently Asked Questions </vt:lpstr>
      <vt:lpstr>Are universities exempt from paying duties?</vt:lpstr>
      <vt:lpstr>What is a “Duty” or “Tariff”? </vt:lpstr>
      <vt:lpstr>PowerPoint Presentation</vt:lpstr>
      <vt:lpstr>Who pays the duty?  What does it really cost?</vt:lpstr>
      <vt:lpstr>What about Duty Free entries?</vt:lpstr>
      <vt:lpstr>Duty-Free entry of Scientific Instruments – What is it?</vt:lpstr>
      <vt:lpstr>How do I get my scientific instrument approved for “Duty-free” entry? </vt:lpstr>
      <vt:lpstr>Not all instruments are eligible</vt:lpstr>
      <vt:lpstr>How does the 338P process work?</vt:lpstr>
      <vt:lpstr>The 338P process requires PI participation</vt:lpstr>
      <vt:lpstr>PowerPoint Presentation</vt:lpstr>
      <vt:lpstr>PowerPoint Presentation</vt:lpstr>
      <vt:lpstr>PowerPoint Presentation</vt:lpstr>
      <vt:lpstr>PowerPoint Presentation</vt:lpstr>
      <vt:lpstr>Regulations:  Harmonized Tariff Code – Chapter 98 http://hotdocs.usitc.gov/docs/tata/hts/bychapter/0901C98.pdf </vt:lpstr>
      <vt:lpstr>What can you do to help? </vt:lpstr>
      <vt:lpstr>Mitigate import risks and protect your PIs research dollars</vt:lpstr>
      <vt:lpstr>Duty-Free Application Success Stories</vt:lpstr>
      <vt:lpstr>QUESTIONS?</vt:lpstr>
      <vt:lpstr>PowerPoint Presentation</vt:lpstr>
      <vt:lpstr>Areas of Interest for Grant Managers</vt:lpstr>
      <vt:lpstr>Areas of Interest for Grant Managers</vt:lpstr>
      <vt:lpstr>Who do I call?</vt:lpstr>
      <vt:lpstr>Use of Off-Campus Overhead Rate</vt:lpstr>
      <vt:lpstr>Equipment Purchase – Last 90 Days</vt:lpstr>
      <vt:lpstr>Equipment Purchase – Last 90 Days (cont.)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2016-10-27T23:37:07Z</dcterms:created>
  <dcterms:modified xsi:type="dcterms:W3CDTF">2016-11-02T16:22:18Z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